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76" r:id="rId2"/>
    <p:sldId id="284" r:id="rId3"/>
    <p:sldId id="293" r:id="rId4"/>
    <p:sldId id="285" r:id="rId5"/>
    <p:sldId id="286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12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3" r:id="rId26"/>
    <p:sldId id="314" r:id="rId27"/>
    <p:sldId id="315" r:id="rId28"/>
    <p:sldId id="316" r:id="rId29"/>
    <p:sldId id="292" r:id="rId3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5549C-6B82-4A77-8560-07DB59FE4F34}" type="doc">
      <dgm:prSet loTypeId="urn:microsoft.com/office/officeart/2005/8/layout/pyramid2" loCatId="pyramid" qsTypeId="urn:microsoft.com/office/officeart/2005/8/quickstyle/3d4" qsCatId="3D" csTypeId="urn:microsoft.com/office/officeart/2005/8/colors/accent0_3" csCatId="mainScheme" phldr="1"/>
      <dgm:spPr/>
    </dgm:pt>
    <dgm:pt modelId="{CE862F01-7EB8-4AAA-8603-E92A0D9C03B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Идентификация потенциально вредных и (или) опасных производственных факторов</a:t>
          </a:r>
          <a:endParaRPr lang="ru-RU" sz="1400" b="1" dirty="0"/>
        </a:p>
      </dgm:t>
    </dgm:pt>
    <dgm:pt modelId="{C2EE1CA5-BD9C-40F7-A542-DD9DB00B7867}" type="parTrans" cxnId="{1789CFFE-A385-48E4-811D-E24DDA58B035}">
      <dgm:prSet/>
      <dgm:spPr/>
      <dgm:t>
        <a:bodyPr/>
        <a:lstStyle/>
        <a:p>
          <a:endParaRPr lang="ru-RU"/>
        </a:p>
      </dgm:t>
    </dgm:pt>
    <dgm:pt modelId="{3F95A944-3900-4F9F-BC48-8F06A83E7ADB}" type="sibTrans" cxnId="{1789CFFE-A385-48E4-811D-E24DDA58B035}">
      <dgm:prSet/>
      <dgm:spPr/>
      <dgm:t>
        <a:bodyPr/>
        <a:lstStyle/>
        <a:p>
          <a:endParaRPr lang="ru-RU"/>
        </a:p>
      </dgm:t>
    </dgm:pt>
    <dgm:pt modelId="{98066E0A-3E04-490B-965E-59CACC508036}">
      <dgm:prSet phldrT="[Текст]" custT="1"/>
      <dgm:spPr/>
      <dgm:t>
        <a:bodyPr/>
        <a:lstStyle/>
        <a:p>
          <a:pPr algn="l"/>
          <a:r>
            <a:rPr lang="ru-RU" sz="1800" b="1" dirty="0" smtClean="0"/>
            <a:t>Отнесение условий труда на рабочих местах к классам (подклассам) условий труда по степени вредности или опасности по результатам проведения исследований (испытаний) и измерений идентифицированных вредных и (или) опасных производственных факторов</a:t>
          </a:r>
          <a:endParaRPr lang="ru-RU" sz="1800" b="1" dirty="0"/>
        </a:p>
      </dgm:t>
    </dgm:pt>
    <dgm:pt modelId="{1B69D743-568F-4171-9E66-ABA7ED6EE74B}" type="parTrans" cxnId="{A6035DB9-0C28-4158-B5BA-90FE2DBA2957}">
      <dgm:prSet/>
      <dgm:spPr/>
      <dgm:t>
        <a:bodyPr/>
        <a:lstStyle/>
        <a:p>
          <a:endParaRPr lang="ru-RU"/>
        </a:p>
      </dgm:t>
    </dgm:pt>
    <dgm:pt modelId="{A7839CAA-6B3B-4BC2-8C99-12CCD1983EB5}" type="sibTrans" cxnId="{A6035DB9-0C28-4158-B5BA-90FE2DBA2957}">
      <dgm:prSet/>
      <dgm:spPr/>
      <dgm:t>
        <a:bodyPr/>
        <a:lstStyle/>
        <a:p>
          <a:endParaRPr lang="ru-RU"/>
        </a:p>
      </dgm:t>
    </dgm:pt>
    <dgm:pt modelId="{BA140531-381F-4173-A6A8-AD84F58152A8}">
      <dgm:prSet phldrT="[Текст]" custT="1"/>
      <dgm:spPr/>
      <dgm:t>
        <a:bodyPr/>
        <a:lstStyle/>
        <a:p>
          <a:pPr algn="l"/>
          <a:r>
            <a:rPr lang="ru-RU" sz="2000" b="1" dirty="0" smtClean="0"/>
            <a:t>Оформление результатов специальной оценки условий труда</a:t>
          </a:r>
          <a:endParaRPr lang="ru-RU" sz="2000" b="1" dirty="0"/>
        </a:p>
      </dgm:t>
    </dgm:pt>
    <dgm:pt modelId="{56099000-C658-48EB-A76D-6BC4CD40CE7C}" type="parTrans" cxnId="{F1CD9656-8AD0-4E9B-B626-9A0908981C16}">
      <dgm:prSet/>
      <dgm:spPr/>
      <dgm:t>
        <a:bodyPr/>
        <a:lstStyle/>
        <a:p>
          <a:endParaRPr lang="ru-RU"/>
        </a:p>
      </dgm:t>
    </dgm:pt>
    <dgm:pt modelId="{0371EB18-0B0D-4F2A-9492-01802F597929}" type="sibTrans" cxnId="{F1CD9656-8AD0-4E9B-B626-9A0908981C16}">
      <dgm:prSet/>
      <dgm:spPr/>
      <dgm:t>
        <a:bodyPr/>
        <a:lstStyle/>
        <a:p>
          <a:endParaRPr lang="ru-RU"/>
        </a:p>
      </dgm:t>
    </dgm:pt>
    <dgm:pt modelId="{EDD08316-9A63-4543-9658-E0A54946018D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Исследование (испытание) и измерение идентифицированных вредных и (или)опасных производственных факторов</a:t>
          </a:r>
          <a:endParaRPr lang="ru-RU" sz="1400" b="1" dirty="0"/>
        </a:p>
      </dgm:t>
    </dgm:pt>
    <dgm:pt modelId="{19EFEFFC-F706-4578-B400-9271D39B7ED2}" type="parTrans" cxnId="{A9672030-1E4D-4E0C-86E1-63C44B58AED2}">
      <dgm:prSet/>
      <dgm:spPr/>
      <dgm:t>
        <a:bodyPr/>
        <a:lstStyle/>
        <a:p>
          <a:endParaRPr lang="ru-RU"/>
        </a:p>
      </dgm:t>
    </dgm:pt>
    <dgm:pt modelId="{4573A6E2-04D7-4B52-A0EE-2E6881D6362B}" type="sibTrans" cxnId="{A9672030-1E4D-4E0C-86E1-63C44B58AED2}">
      <dgm:prSet/>
      <dgm:spPr/>
      <dgm:t>
        <a:bodyPr/>
        <a:lstStyle/>
        <a:p>
          <a:endParaRPr lang="ru-RU"/>
        </a:p>
      </dgm:t>
    </dgm:pt>
    <dgm:pt modelId="{DC9796B9-F3E7-476E-8988-6A5C5A71FAB0}" type="pres">
      <dgm:prSet presAssocID="{E035549C-6B82-4A77-8560-07DB59FE4F34}" presName="compositeShape" presStyleCnt="0">
        <dgm:presLayoutVars>
          <dgm:dir/>
          <dgm:resizeHandles/>
        </dgm:presLayoutVars>
      </dgm:prSet>
      <dgm:spPr/>
    </dgm:pt>
    <dgm:pt modelId="{6F17AC88-E1F1-473D-BAB2-69EA08905EA2}" type="pres">
      <dgm:prSet presAssocID="{E035549C-6B82-4A77-8560-07DB59FE4F34}" presName="pyramid" presStyleLbl="node1" presStyleIdx="0" presStyleCnt="1" custAng="10800000" custScaleX="59079" custLinFactNeighborX="303"/>
      <dgm:spPr/>
    </dgm:pt>
    <dgm:pt modelId="{A9CCD1D6-BA87-4528-AF22-53ED1A25FE21}" type="pres">
      <dgm:prSet presAssocID="{E035549C-6B82-4A77-8560-07DB59FE4F34}" presName="theList" presStyleCnt="0"/>
      <dgm:spPr/>
    </dgm:pt>
    <dgm:pt modelId="{802A0C7F-71EC-47E3-9A99-933D8901F8A8}" type="pres">
      <dgm:prSet presAssocID="{CE862F01-7EB8-4AAA-8603-E92A0D9C03B8}" presName="aNode" presStyleLbl="fgAcc1" presStyleIdx="0" presStyleCnt="4" custScaleX="262295" custScaleY="202445" custLinFactY="-38418" custLinFactNeighborX="252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7E844-2AB1-407B-998C-C34388FE0356}" type="pres">
      <dgm:prSet presAssocID="{CE862F01-7EB8-4AAA-8603-E92A0D9C03B8}" presName="aSpace" presStyleCnt="0"/>
      <dgm:spPr/>
    </dgm:pt>
    <dgm:pt modelId="{D9134A3B-600E-4F11-B206-6207ADC10CAB}" type="pres">
      <dgm:prSet presAssocID="{EDD08316-9A63-4543-9658-E0A54946018D}" presName="aNode" presStyleLbl="fgAcc1" presStyleIdx="1" presStyleCnt="4" custScaleX="262295" custScaleY="241891" custLinFactY="-11825" custLinFactNeighborX="-17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50E63-A3B5-4F81-9AEA-94898B56B5D1}" type="pres">
      <dgm:prSet presAssocID="{EDD08316-9A63-4543-9658-E0A54946018D}" presName="aSpace" presStyleCnt="0"/>
      <dgm:spPr/>
    </dgm:pt>
    <dgm:pt modelId="{EA9D8CF3-D606-4952-A5E9-D7AD1B23E778}" type="pres">
      <dgm:prSet presAssocID="{98066E0A-3E04-490B-965E-59CACC508036}" presName="aNode" presStyleLbl="fgAcc1" presStyleIdx="2" presStyleCnt="4" custScaleX="260181" custScaleY="292259" custLinFactNeighborX="0" custLinFactNeighborY="79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F5D99-6562-40AD-9B94-E09716D005DC}" type="pres">
      <dgm:prSet presAssocID="{98066E0A-3E04-490B-965E-59CACC508036}" presName="aSpace" presStyleCnt="0"/>
      <dgm:spPr/>
    </dgm:pt>
    <dgm:pt modelId="{D4611EDD-FF8A-48CB-9003-456653104C40}" type="pres">
      <dgm:prSet presAssocID="{BA140531-381F-4173-A6A8-AD84F58152A8}" presName="aNode" presStyleLbl="fgAcc1" presStyleIdx="3" presStyleCnt="4" custScaleX="260181" custScaleY="101080" custLinFactY="27691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39DF1-662A-4762-9DC3-52B174B04201}" type="pres">
      <dgm:prSet presAssocID="{BA140531-381F-4173-A6A8-AD84F58152A8}" presName="aSpace" presStyleCnt="0"/>
      <dgm:spPr/>
    </dgm:pt>
  </dgm:ptLst>
  <dgm:cxnLst>
    <dgm:cxn modelId="{1C376BDF-A57C-4394-A2CF-1ED8F851DF1F}" type="presOf" srcId="{E035549C-6B82-4A77-8560-07DB59FE4F34}" destId="{DC9796B9-F3E7-476E-8988-6A5C5A71FAB0}" srcOrd="0" destOrd="0" presId="urn:microsoft.com/office/officeart/2005/8/layout/pyramid2"/>
    <dgm:cxn modelId="{A6035DB9-0C28-4158-B5BA-90FE2DBA2957}" srcId="{E035549C-6B82-4A77-8560-07DB59FE4F34}" destId="{98066E0A-3E04-490B-965E-59CACC508036}" srcOrd="2" destOrd="0" parTransId="{1B69D743-568F-4171-9E66-ABA7ED6EE74B}" sibTransId="{A7839CAA-6B3B-4BC2-8C99-12CCD1983EB5}"/>
    <dgm:cxn modelId="{27966ACD-F6C7-4066-BAD7-1E734754B2D5}" type="presOf" srcId="{98066E0A-3E04-490B-965E-59CACC508036}" destId="{EA9D8CF3-D606-4952-A5E9-D7AD1B23E778}" srcOrd="0" destOrd="0" presId="urn:microsoft.com/office/officeart/2005/8/layout/pyramid2"/>
    <dgm:cxn modelId="{F1CD9656-8AD0-4E9B-B626-9A0908981C16}" srcId="{E035549C-6B82-4A77-8560-07DB59FE4F34}" destId="{BA140531-381F-4173-A6A8-AD84F58152A8}" srcOrd="3" destOrd="0" parTransId="{56099000-C658-48EB-A76D-6BC4CD40CE7C}" sibTransId="{0371EB18-0B0D-4F2A-9492-01802F597929}"/>
    <dgm:cxn modelId="{2045CE8A-E634-419C-A221-1D72EBB9B9BB}" type="presOf" srcId="{EDD08316-9A63-4543-9658-E0A54946018D}" destId="{D9134A3B-600E-4F11-B206-6207ADC10CAB}" srcOrd="0" destOrd="0" presId="urn:microsoft.com/office/officeart/2005/8/layout/pyramid2"/>
    <dgm:cxn modelId="{1789CFFE-A385-48E4-811D-E24DDA58B035}" srcId="{E035549C-6B82-4A77-8560-07DB59FE4F34}" destId="{CE862F01-7EB8-4AAA-8603-E92A0D9C03B8}" srcOrd="0" destOrd="0" parTransId="{C2EE1CA5-BD9C-40F7-A542-DD9DB00B7867}" sibTransId="{3F95A944-3900-4F9F-BC48-8F06A83E7ADB}"/>
    <dgm:cxn modelId="{27AA3636-7A9A-45E1-91C9-F11E3CE65908}" type="presOf" srcId="{CE862F01-7EB8-4AAA-8603-E92A0D9C03B8}" destId="{802A0C7F-71EC-47E3-9A99-933D8901F8A8}" srcOrd="0" destOrd="0" presId="urn:microsoft.com/office/officeart/2005/8/layout/pyramid2"/>
    <dgm:cxn modelId="{C6CCFACC-EB61-4D30-B7D7-1E402FCC5B03}" type="presOf" srcId="{BA140531-381F-4173-A6A8-AD84F58152A8}" destId="{D4611EDD-FF8A-48CB-9003-456653104C40}" srcOrd="0" destOrd="0" presId="urn:microsoft.com/office/officeart/2005/8/layout/pyramid2"/>
    <dgm:cxn modelId="{A9672030-1E4D-4E0C-86E1-63C44B58AED2}" srcId="{E035549C-6B82-4A77-8560-07DB59FE4F34}" destId="{EDD08316-9A63-4543-9658-E0A54946018D}" srcOrd="1" destOrd="0" parTransId="{19EFEFFC-F706-4578-B400-9271D39B7ED2}" sibTransId="{4573A6E2-04D7-4B52-A0EE-2E6881D6362B}"/>
    <dgm:cxn modelId="{0B0E94F3-7982-4DAE-9F16-C89A1EBB12F8}" type="presParOf" srcId="{DC9796B9-F3E7-476E-8988-6A5C5A71FAB0}" destId="{6F17AC88-E1F1-473D-BAB2-69EA08905EA2}" srcOrd="0" destOrd="0" presId="urn:microsoft.com/office/officeart/2005/8/layout/pyramid2"/>
    <dgm:cxn modelId="{199B1993-BA4D-4DA8-9DF3-06A5A4FB63D8}" type="presParOf" srcId="{DC9796B9-F3E7-476E-8988-6A5C5A71FAB0}" destId="{A9CCD1D6-BA87-4528-AF22-53ED1A25FE21}" srcOrd="1" destOrd="0" presId="urn:microsoft.com/office/officeart/2005/8/layout/pyramid2"/>
    <dgm:cxn modelId="{06FD7BAC-E909-449F-BA3F-D1BA23E970CF}" type="presParOf" srcId="{A9CCD1D6-BA87-4528-AF22-53ED1A25FE21}" destId="{802A0C7F-71EC-47E3-9A99-933D8901F8A8}" srcOrd="0" destOrd="0" presId="urn:microsoft.com/office/officeart/2005/8/layout/pyramid2"/>
    <dgm:cxn modelId="{C0616FCA-CF92-4E0F-891A-2D816D562759}" type="presParOf" srcId="{A9CCD1D6-BA87-4528-AF22-53ED1A25FE21}" destId="{4B37E844-2AB1-407B-998C-C34388FE0356}" srcOrd="1" destOrd="0" presId="urn:microsoft.com/office/officeart/2005/8/layout/pyramid2"/>
    <dgm:cxn modelId="{4C32C44B-1FFF-468E-A333-682468A21571}" type="presParOf" srcId="{A9CCD1D6-BA87-4528-AF22-53ED1A25FE21}" destId="{D9134A3B-600E-4F11-B206-6207ADC10CAB}" srcOrd="2" destOrd="0" presId="urn:microsoft.com/office/officeart/2005/8/layout/pyramid2"/>
    <dgm:cxn modelId="{ED4C85B7-9591-4E2F-9756-6FB8456CBCF3}" type="presParOf" srcId="{A9CCD1D6-BA87-4528-AF22-53ED1A25FE21}" destId="{11D50E63-A3B5-4F81-9AEA-94898B56B5D1}" srcOrd="3" destOrd="0" presId="urn:microsoft.com/office/officeart/2005/8/layout/pyramid2"/>
    <dgm:cxn modelId="{7AEEDEEA-0A4B-4C47-A10A-329E39512B71}" type="presParOf" srcId="{A9CCD1D6-BA87-4528-AF22-53ED1A25FE21}" destId="{EA9D8CF3-D606-4952-A5E9-D7AD1B23E778}" srcOrd="4" destOrd="0" presId="urn:microsoft.com/office/officeart/2005/8/layout/pyramid2"/>
    <dgm:cxn modelId="{090E0C90-7000-4E37-ACD1-B6B65C147274}" type="presParOf" srcId="{A9CCD1D6-BA87-4528-AF22-53ED1A25FE21}" destId="{2E8F5D99-6562-40AD-9B94-E09716D005DC}" srcOrd="5" destOrd="0" presId="urn:microsoft.com/office/officeart/2005/8/layout/pyramid2"/>
    <dgm:cxn modelId="{1BFAD934-9137-4CEB-9E82-E1C4A23AE988}" type="presParOf" srcId="{A9CCD1D6-BA87-4528-AF22-53ED1A25FE21}" destId="{D4611EDD-FF8A-48CB-9003-456653104C40}" srcOrd="6" destOrd="0" presId="urn:microsoft.com/office/officeart/2005/8/layout/pyramid2"/>
    <dgm:cxn modelId="{193168CA-5153-4D06-9FDE-9F57440EE659}" type="presParOf" srcId="{A9CCD1D6-BA87-4528-AF22-53ED1A25FE21}" destId="{EF239DF1-662A-4762-9DC3-52B174B0420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2D4988-0442-4048-AD4E-A1CAE943E388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E15E3B43-6990-42BE-BA7D-471F54DD0C9C}">
      <dgm:prSet phldrT="[Текст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sz="3200" b="1" i="1" dirty="0" smtClean="0">
              <a:solidFill>
                <a:schemeClr val="tx1"/>
              </a:solidFill>
            </a:rPr>
            <a:t>Физические факторы</a:t>
          </a:r>
          <a:endParaRPr lang="ru-RU" sz="3200" b="1" i="1" dirty="0">
            <a:solidFill>
              <a:schemeClr val="tx1"/>
            </a:solidFill>
          </a:endParaRPr>
        </a:p>
      </dgm:t>
    </dgm:pt>
    <dgm:pt modelId="{761ADB50-8AD4-44AA-8979-8EB7153B6F17}" type="parTrans" cxnId="{D1E82C81-049A-404E-874C-838C61687866}">
      <dgm:prSet/>
      <dgm:spPr/>
      <dgm:t>
        <a:bodyPr/>
        <a:lstStyle/>
        <a:p>
          <a:endParaRPr lang="ru-RU"/>
        </a:p>
      </dgm:t>
    </dgm:pt>
    <dgm:pt modelId="{67C94C8B-281D-4337-B3D9-FF351B29BB4B}" type="sibTrans" cxnId="{D1E82C81-049A-404E-874C-838C61687866}">
      <dgm:prSet/>
      <dgm:spPr/>
      <dgm:t>
        <a:bodyPr/>
        <a:lstStyle/>
        <a:p>
          <a:endParaRPr lang="ru-RU"/>
        </a:p>
      </dgm:t>
    </dgm:pt>
    <dgm:pt modelId="{EC65551D-A1BC-4A9A-B252-407A2962748F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accent1">
                  <a:lumMod val="50000"/>
                </a:schemeClr>
              </a:solidFill>
            </a:rPr>
            <a:t>Микроклимат</a:t>
          </a:r>
          <a:endParaRPr lang="ru-RU" sz="2000" dirty="0">
            <a:solidFill>
              <a:schemeClr val="accent1">
                <a:lumMod val="50000"/>
              </a:schemeClr>
            </a:solidFill>
          </a:endParaRPr>
        </a:p>
      </dgm:t>
    </dgm:pt>
    <dgm:pt modelId="{D1AE8D02-D433-41DB-997E-76AAE29DFECF}" type="parTrans" cxnId="{20D3BDB5-276F-4762-B427-3F6A293BC34A}">
      <dgm:prSet/>
      <dgm:spPr/>
      <dgm:t>
        <a:bodyPr/>
        <a:lstStyle/>
        <a:p>
          <a:endParaRPr lang="ru-RU"/>
        </a:p>
      </dgm:t>
    </dgm:pt>
    <dgm:pt modelId="{16EC0967-54E9-437F-A8CC-214DFA6AB51C}" type="sibTrans" cxnId="{20D3BDB5-276F-4762-B427-3F6A293BC34A}">
      <dgm:prSet/>
      <dgm:spPr/>
      <dgm:t>
        <a:bodyPr/>
        <a:lstStyle/>
        <a:p>
          <a:endParaRPr lang="ru-RU"/>
        </a:p>
      </dgm:t>
    </dgm:pt>
    <dgm:pt modelId="{CC2A35AF-83E6-44C5-BE1E-B47F80571E89}">
      <dgm:prSet phldrT="[Текст]" custT="1"/>
      <dgm:spPr/>
      <dgm:t>
        <a:bodyPr/>
        <a:lstStyle/>
        <a:p>
          <a:r>
            <a:rPr lang="ru-RU" sz="2000" dirty="0" smtClean="0"/>
            <a:t>Неионизирующие излучения</a:t>
          </a:r>
          <a:endParaRPr lang="ru-RU" sz="2000" dirty="0"/>
        </a:p>
      </dgm:t>
    </dgm:pt>
    <dgm:pt modelId="{2E5DC920-C9F7-4295-BDA8-784848E38EB1}" type="parTrans" cxnId="{758F7BF5-D0D1-4B9B-A99E-D6071BFAC4D7}">
      <dgm:prSet/>
      <dgm:spPr/>
      <dgm:t>
        <a:bodyPr/>
        <a:lstStyle/>
        <a:p>
          <a:endParaRPr lang="ru-RU"/>
        </a:p>
      </dgm:t>
    </dgm:pt>
    <dgm:pt modelId="{DE915D7F-3468-47CC-92B3-8F8483522DC2}" type="sibTrans" cxnId="{758F7BF5-D0D1-4B9B-A99E-D6071BFAC4D7}">
      <dgm:prSet/>
      <dgm:spPr/>
      <dgm:t>
        <a:bodyPr/>
        <a:lstStyle/>
        <a:p>
          <a:endParaRPr lang="ru-RU"/>
        </a:p>
      </dgm:t>
    </dgm:pt>
    <dgm:pt modelId="{909170B9-1699-458B-BB24-79AA347A2FFE}">
      <dgm:prSet phldrT="[Текст]" custT="1"/>
      <dgm:spPr/>
      <dgm:t>
        <a:bodyPr/>
        <a:lstStyle/>
        <a:p>
          <a:r>
            <a:rPr lang="ru-RU" sz="2000" dirty="0" smtClean="0"/>
            <a:t>Световая среда</a:t>
          </a:r>
          <a:endParaRPr lang="ru-RU" sz="2000" dirty="0"/>
        </a:p>
      </dgm:t>
    </dgm:pt>
    <dgm:pt modelId="{CE3928EF-9D33-48F2-9FAF-441338EB688C}" type="parTrans" cxnId="{7C255E61-B934-45FB-B659-7B72D4ABE2D6}">
      <dgm:prSet/>
      <dgm:spPr/>
      <dgm:t>
        <a:bodyPr/>
        <a:lstStyle/>
        <a:p>
          <a:endParaRPr lang="ru-RU"/>
        </a:p>
      </dgm:t>
    </dgm:pt>
    <dgm:pt modelId="{016CBFE7-FFA1-469E-BD0E-C00556BD24F0}" type="sibTrans" cxnId="{7C255E61-B934-45FB-B659-7B72D4ABE2D6}">
      <dgm:prSet/>
      <dgm:spPr/>
      <dgm:t>
        <a:bodyPr/>
        <a:lstStyle/>
        <a:p>
          <a:endParaRPr lang="ru-RU"/>
        </a:p>
      </dgm:t>
    </dgm:pt>
    <dgm:pt modelId="{059E5641-5B3F-4191-A7D5-02770C180FBF}">
      <dgm:prSet phldrT="[Текст]" custT="1"/>
      <dgm:spPr/>
      <dgm:t>
        <a:bodyPr/>
        <a:lstStyle/>
        <a:p>
          <a:r>
            <a:rPr lang="ru-RU" sz="1600" dirty="0" smtClean="0"/>
            <a:t>Аэрозоли преимущественно </a:t>
          </a:r>
          <a:r>
            <a:rPr lang="ru-RU" sz="1600" dirty="0" err="1" smtClean="0"/>
            <a:t>фиброгенного</a:t>
          </a:r>
          <a:r>
            <a:rPr lang="ru-RU" sz="1600" dirty="0" smtClean="0"/>
            <a:t> действия </a:t>
          </a:r>
          <a:r>
            <a:rPr lang="ru-RU" sz="2000" dirty="0" smtClean="0"/>
            <a:t>(АПФД)</a:t>
          </a:r>
          <a:endParaRPr lang="ru-RU" sz="2000" dirty="0"/>
        </a:p>
      </dgm:t>
    </dgm:pt>
    <dgm:pt modelId="{CBCA7A7A-DA93-4F9E-87C0-5A556CDBE99C}" type="parTrans" cxnId="{54A38D76-C514-410A-8E24-1632B2506E99}">
      <dgm:prSet/>
      <dgm:spPr/>
      <dgm:t>
        <a:bodyPr/>
        <a:lstStyle/>
        <a:p>
          <a:endParaRPr lang="ru-RU"/>
        </a:p>
      </dgm:t>
    </dgm:pt>
    <dgm:pt modelId="{B4B99761-86A2-4930-A37B-876659302130}" type="sibTrans" cxnId="{54A38D76-C514-410A-8E24-1632B2506E99}">
      <dgm:prSet/>
      <dgm:spPr/>
      <dgm:t>
        <a:bodyPr/>
        <a:lstStyle/>
        <a:p>
          <a:endParaRPr lang="ru-RU"/>
        </a:p>
      </dgm:t>
    </dgm:pt>
    <dgm:pt modelId="{EDAEF274-7EA8-4E6C-8F71-F37D7C18ADCC}">
      <dgm:prSet phldrT="[Текст]" custT="1"/>
      <dgm:spPr/>
      <dgm:t>
        <a:bodyPr/>
        <a:lstStyle/>
        <a:p>
          <a:r>
            <a:rPr lang="ru-RU" sz="2000" dirty="0" smtClean="0"/>
            <a:t>Ионизирующие излучения</a:t>
          </a:r>
          <a:endParaRPr lang="ru-RU" sz="2000" dirty="0"/>
        </a:p>
      </dgm:t>
    </dgm:pt>
    <dgm:pt modelId="{4FD9A581-380A-40CD-8E87-9986FEFC7DE0}" type="parTrans" cxnId="{7A318C78-7871-43E1-8B65-37748EADA115}">
      <dgm:prSet/>
      <dgm:spPr/>
      <dgm:t>
        <a:bodyPr/>
        <a:lstStyle/>
        <a:p>
          <a:endParaRPr lang="ru-RU"/>
        </a:p>
      </dgm:t>
    </dgm:pt>
    <dgm:pt modelId="{268C1EC8-AE9C-4329-85F1-E1D09B58C264}" type="sibTrans" cxnId="{7A318C78-7871-43E1-8B65-37748EADA115}">
      <dgm:prSet/>
      <dgm:spPr/>
      <dgm:t>
        <a:bodyPr/>
        <a:lstStyle/>
        <a:p>
          <a:endParaRPr lang="ru-RU"/>
        </a:p>
      </dgm:t>
    </dgm:pt>
    <dgm:pt modelId="{26DFF5A6-B681-4788-BE85-185DCA08DFE2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Виброакустические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факторы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EEA64F27-8B36-46D4-A748-286F997A5951}" type="parTrans" cxnId="{76D22C59-7FA6-4A44-AEB3-6DCDDB101EAC}">
      <dgm:prSet/>
      <dgm:spPr/>
      <dgm:t>
        <a:bodyPr/>
        <a:lstStyle/>
        <a:p>
          <a:endParaRPr lang="ru-RU"/>
        </a:p>
      </dgm:t>
    </dgm:pt>
    <dgm:pt modelId="{C2C7FDDB-4F82-42C3-8C85-9345718136E6}" type="sibTrans" cxnId="{76D22C59-7FA6-4A44-AEB3-6DCDDB101EAC}">
      <dgm:prSet/>
      <dgm:spPr/>
      <dgm:t>
        <a:bodyPr/>
        <a:lstStyle/>
        <a:p>
          <a:endParaRPr lang="ru-RU"/>
        </a:p>
      </dgm:t>
    </dgm:pt>
    <dgm:pt modelId="{3C7BB20F-0C11-4370-9A95-9EEB225C72CC}" type="pres">
      <dgm:prSet presAssocID="{DC2D4988-0442-4048-AD4E-A1CAE943E38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2782EE-65DB-4089-99DD-A3BAFD4A09EF}" type="pres">
      <dgm:prSet presAssocID="{E15E3B43-6990-42BE-BA7D-471F54DD0C9C}" presName="centerShape" presStyleLbl="node0" presStyleIdx="0" presStyleCnt="1" custScaleX="228918" custScaleY="141526" custLinFactNeighborY="-2059"/>
      <dgm:spPr/>
      <dgm:t>
        <a:bodyPr/>
        <a:lstStyle/>
        <a:p>
          <a:endParaRPr lang="ru-RU"/>
        </a:p>
      </dgm:t>
    </dgm:pt>
    <dgm:pt modelId="{228BE428-E859-4364-BB3C-F9F911F72680}" type="pres">
      <dgm:prSet presAssocID="{EC65551D-A1BC-4A9A-B252-407A2962748F}" presName="node" presStyleLbl="node1" presStyleIdx="0" presStyleCnt="6" custScaleX="216044" custScaleY="144468" custRadScaleRad="105033" custRadScaleInc="3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FD401-B7A4-493C-B487-4696A243B82F}" type="pres">
      <dgm:prSet presAssocID="{EC65551D-A1BC-4A9A-B252-407A2962748F}" presName="dummy" presStyleCnt="0"/>
      <dgm:spPr/>
    </dgm:pt>
    <dgm:pt modelId="{42255953-C3D5-4A33-9CD2-B6661451EE8C}" type="pres">
      <dgm:prSet presAssocID="{16EC0967-54E9-437F-A8CC-214DFA6AB51C}" presName="sibTrans" presStyleLbl="sibTrans2D1" presStyleIdx="0" presStyleCnt="6"/>
      <dgm:spPr/>
      <dgm:t>
        <a:bodyPr/>
        <a:lstStyle/>
        <a:p>
          <a:endParaRPr lang="ru-RU"/>
        </a:p>
      </dgm:t>
    </dgm:pt>
    <dgm:pt modelId="{C87917C0-F4E1-4073-BD3E-8E1E3CB9710A}" type="pres">
      <dgm:prSet presAssocID="{26DFF5A6-B681-4788-BE85-185DCA08DFE2}" presName="node" presStyleLbl="node1" presStyleIdx="1" presStyleCnt="6" custScaleX="277542" custScaleY="161019" custRadScaleRad="164982" custRadScaleInc="5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47644-3A73-4066-AD79-BC838C992523}" type="pres">
      <dgm:prSet presAssocID="{26DFF5A6-B681-4788-BE85-185DCA08DFE2}" presName="dummy" presStyleCnt="0"/>
      <dgm:spPr/>
    </dgm:pt>
    <dgm:pt modelId="{6A97AA83-5BD9-4560-AEA9-56E4E3F2BC26}" type="pres">
      <dgm:prSet presAssocID="{C2C7FDDB-4F82-42C3-8C85-9345718136E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D23CB715-4051-4F3D-8810-B66345B73309}" type="pres">
      <dgm:prSet presAssocID="{EDAEF274-7EA8-4E6C-8F71-F37D7C18ADCC}" presName="node" presStyleLbl="node1" presStyleIdx="2" presStyleCnt="6" custScaleX="234968" custScaleY="156004" custRadScaleRad="160966" custRadScaleInc="-46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64263-498C-4E6D-BC64-6E95F17045D3}" type="pres">
      <dgm:prSet presAssocID="{EDAEF274-7EA8-4E6C-8F71-F37D7C18ADCC}" presName="dummy" presStyleCnt="0"/>
      <dgm:spPr/>
    </dgm:pt>
    <dgm:pt modelId="{E7472FBB-8E60-4B3E-81D9-75983B44407A}" type="pres">
      <dgm:prSet presAssocID="{268C1EC8-AE9C-4329-85F1-E1D09B58C264}" presName="sibTrans" presStyleLbl="sibTrans2D1" presStyleIdx="2" presStyleCnt="6"/>
      <dgm:spPr/>
      <dgm:t>
        <a:bodyPr/>
        <a:lstStyle/>
        <a:p>
          <a:endParaRPr lang="ru-RU"/>
        </a:p>
      </dgm:t>
    </dgm:pt>
    <dgm:pt modelId="{CBC2F409-D66D-4A83-BD0C-67F8C5DFCB9A}" type="pres">
      <dgm:prSet presAssocID="{CC2A35AF-83E6-44C5-BE1E-B47F80571E89}" presName="node" presStyleLbl="node1" presStyleIdx="3" presStyleCnt="6" custScaleX="271668" custScaleY="172676" custRadScaleRad="109997" custRadScaleInc="-10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142BF-1F1C-4F97-A373-8025F6492721}" type="pres">
      <dgm:prSet presAssocID="{CC2A35AF-83E6-44C5-BE1E-B47F80571E89}" presName="dummy" presStyleCnt="0"/>
      <dgm:spPr/>
    </dgm:pt>
    <dgm:pt modelId="{326B6338-4F63-44BF-9302-376762053347}" type="pres">
      <dgm:prSet presAssocID="{DE915D7F-3468-47CC-92B3-8F8483522DC2}" presName="sibTrans" presStyleLbl="sibTrans2D1" presStyleIdx="3" presStyleCnt="6"/>
      <dgm:spPr/>
      <dgm:t>
        <a:bodyPr/>
        <a:lstStyle/>
        <a:p>
          <a:endParaRPr lang="ru-RU"/>
        </a:p>
      </dgm:t>
    </dgm:pt>
    <dgm:pt modelId="{A0E14EE3-72DB-4EC5-B742-2DBAAFB710A0}" type="pres">
      <dgm:prSet presAssocID="{909170B9-1699-458B-BB24-79AA347A2FFE}" presName="node" presStyleLbl="node1" presStyleIdx="4" presStyleCnt="6" custScaleX="204883" custScaleY="158214" custRadScaleRad="132173" custRadScaleInc="3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1D431-283E-44EF-9A68-CC1945563900}" type="pres">
      <dgm:prSet presAssocID="{909170B9-1699-458B-BB24-79AA347A2FFE}" presName="dummy" presStyleCnt="0"/>
      <dgm:spPr/>
    </dgm:pt>
    <dgm:pt modelId="{70658020-71FC-483E-988F-E6BE4DC214F0}" type="pres">
      <dgm:prSet presAssocID="{016CBFE7-FFA1-469E-BD0E-C00556BD24F0}" presName="sibTrans" presStyleLbl="sibTrans2D1" presStyleIdx="4" presStyleCnt="6"/>
      <dgm:spPr/>
      <dgm:t>
        <a:bodyPr/>
        <a:lstStyle/>
        <a:p>
          <a:endParaRPr lang="ru-RU"/>
        </a:p>
      </dgm:t>
    </dgm:pt>
    <dgm:pt modelId="{706005DD-41FF-4832-B181-3087366BFB74}" type="pres">
      <dgm:prSet presAssocID="{059E5641-5B3F-4191-A7D5-02770C180FBF}" presName="node" presStyleLbl="node1" presStyleIdx="5" presStyleCnt="6" custScaleX="220995" custScaleY="161020" custRadScaleRad="136170" custRadScaleInc="-41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1698C-BDBA-4DE5-A63A-77F9CB9C771F}" type="pres">
      <dgm:prSet presAssocID="{059E5641-5B3F-4191-A7D5-02770C180FBF}" presName="dummy" presStyleCnt="0"/>
      <dgm:spPr/>
    </dgm:pt>
    <dgm:pt modelId="{C29D5B4D-357C-4177-B826-0E164747FA23}" type="pres">
      <dgm:prSet presAssocID="{B4B99761-86A2-4930-A37B-876659302130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775BAD66-8B54-4B8E-AE5C-8D324CC512C3}" type="presOf" srcId="{B4B99761-86A2-4930-A37B-876659302130}" destId="{C29D5B4D-357C-4177-B826-0E164747FA23}" srcOrd="0" destOrd="0" presId="urn:microsoft.com/office/officeart/2005/8/layout/radial6"/>
    <dgm:cxn modelId="{4A451E19-CDF4-492F-97AB-CA5B00ADE131}" type="presOf" srcId="{909170B9-1699-458B-BB24-79AA347A2FFE}" destId="{A0E14EE3-72DB-4EC5-B742-2DBAAFB710A0}" srcOrd="0" destOrd="0" presId="urn:microsoft.com/office/officeart/2005/8/layout/radial6"/>
    <dgm:cxn modelId="{CB1BB9A0-AE5F-41A1-9076-A5F9CE475C57}" type="presOf" srcId="{DC2D4988-0442-4048-AD4E-A1CAE943E388}" destId="{3C7BB20F-0C11-4370-9A95-9EEB225C72CC}" srcOrd="0" destOrd="0" presId="urn:microsoft.com/office/officeart/2005/8/layout/radial6"/>
    <dgm:cxn modelId="{CBE7EFD6-6908-4091-B70B-AEF437703FA1}" type="presOf" srcId="{059E5641-5B3F-4191-A7D5-02770C180FBF}" destId="{706005DD-41FF-4832-B181-3087366BFB74}" srcOrd="0" destOrd="0" presId="urn:microsoft.com/office/officeart/2005/8/layout/radial6"/>
    <dgm:cxn modelId="{76D22C59-7FA6-4A44-AEB3-6DCDDB101EAC}" srcId="{E15E3B43-6990-42BE-BA7D-471F54DD0C9C}" destId="{26DFF5A6-B681-4788-BE85-185DCA08DFE2}" srcOrd="1" destOrd="0" parTransId="{EEA64F27-8B36-46D4-A748-286F997A5951}" sibTransId="{C2C7FDDB-4F82-42C3-8C85-9345718136E6}"/>
    <dgm:cxn modelId="{7A318C78-7871-43E1-8B65-37748EADA115}" srcId="{E15E3B43-6990-42BE-BA7D-471F54DD0C9C}" destId="{EDAEF274-7EA8-4E6C-8F71-F37D7C18ADCC}" srcOrd="2" destOrd="0" parTransId="{4FD9A581-380A-40CD-8E87-9986FEFC7DE0}" sibTransId="{268C1EC8-AE9C-4329-85F1-E1D09B58C264}"/>
    <dgm:cxn modelId="{2904892D-21E8-429F-B884-7E02D5139C7C}" type="presOf" srcId="{CC2A35AF-83E6-44C5-BE1E-B47F80571E89}" destId="{CBC2F409-D66D-4A83-BD0C-67F8C5DFCB9A}" srcOrd="0" destOrd="0" presId="urn:microsoft.com/office/officeart/2005/8/layout/radial6"/>
    <dgm:cxn modelId="{D1E82C81-049A-404E-874C-838C61687866}" srcId="{DC2D4988-0442-4048-AD4E-A1CAE943E388}" destId="{E15E3B43-6990-42BE-BA7D-471F54DD0C9C}" srcOrd="0" destOrd="0" parTransId="{761ADB50-8AD4-44AA-8979-8EB7153B6F17}" sibTransId="{67C94C8B-281D-4337-B3D9-FF351B29BB4B}"/>
    <dgm:cxn modelId="{CDD34F8D-E36D-4B01-9C68-8BCA59AB5C17}" type="presOf" srcId="{26DFF5A6-B681-4788-BE85-185DCA08DFE2}" destId="{C87917C0-F4E1-4073-BD3E-8E1E3CB9710A}" srcOrd="0" destOrd="0" presId="urn:microsoft.com/office/officeart/2005/8/layout/radial6"/>
    <dgm:cxn modelId="{16D34BF0-FEC7-4486-B1A3-6E3BFB77D6FD}" type="presOf" srcId="{C2C7FDDB-4F82-42C3-8C85-9345718136E6}" destId="{6A97AA83-5BD9-4560-AEA9-56E4E3F2BC26}" srcOrd="0" destOrd="0" presId="urn:microsoft.com/office/officeart/2005/8/layout/radial6"/>
    <dgm:cxn modelId="{758F7BF5-D0D1-4B9B-A99E-D6071BFAC4D7}" srcId="{E15E3B43-6990-42BE-BA7D-471F54DD0C9C}" destId="{CC2A35AF-83E6-44C5-BE1E-B47F80571E89}" srcOrd="3" destOrd="0" parTransId="{2E5DC920-C9F7-4295-BDA8-784848E38EB1}" sibTransId="{DE915D7F-3468-47CC-92B3-8F8483522DC2}"/>
    <dgm:cxn modelId="{05C4EFD3-B008-4937-AE14-9E31470E568F}" type="presOf" srcId="{EC65551D-A1BC-4A9A-B252-407A2962748F}" destId="{228BE428-E859-4364-BB3C-F9F911F72680}" srcOrd="0" destOrd="0" presId="urn:microsoft.com/office/officeart/2005/8/layout/radial6"/>
    <dgm:cxn modelId="{93B02DF3-2632-4F69-8F39-97D35FDC1056}" type="presOf" srcId="{268C1EC8-AE9C-4329-85F1-E1D09B58C264}" destId="{E7472FBB-8E60-4B3E-81D9-75983B44407A}" srcOrd="0" destOrd="0" presId="urn:microsoft.com/office/officeart/2005/8/layout/radial6"/>
    <dgm:cxn modelId="{54A38D76-C514-410A-8E24-1632B2506E99}" srcId="{E15E3B43-6990-42BE-BA7D-471F54DD0C9C}" destId="{059E5641-5B3F-4191-A7D5-02770C180FBF}" srcOrd="5" destOrd="0" parTransId="{CBCA7A7A-DA93-4F9E-87C0-5A556CDBE99C}" sibTransId="{B4B99761-86A2-4930-A37B-876659302130}"/>
    <dgm:cxn modelId="{20D3BDB5-276F-4762-B427-3F6A293BC34A}" srcId="{E15E3B43-6990-42BE-BA7D-471F54DD0C9C}" destId="{EC65551D-A1BC-4A9A-B252-407A2962748F}" srcOrd="0" destOrd="0" parTransId="{D1AE8D02-D433-41DB-997E-76AAE29DFECF}" sibTransId="{16EC0967-54E9-437F-A8CC-214DFA6AB51C}"/>
    <dgm:cxn modelId="{5E9C55C8-76A9-497D-A929-067E8469AF8F}" type="presOf" srcId="{EDAEF274-7EA8-4E6C-8F71-F37D7C18ADCC}" destId="{D23CB715-4051-4F3D-8810-B66345B73309}" srcOrd="0" destOrd="0" presId="urn:microsoft.com/office/officeart/2005/8/layout/radial6"/>
    <dgm:cxn modelId="{DA94D42A-8A26-4855-8EC4-5FD0110933FF}" type="presOf" srcId="{016CBFE7-FFA1-469E-BD0E-C00556BD24F0}" destId="{70658020-71FC-483E-988F-E6BE4DC214F0}" srcOrd="0" destOrd="0" presId="urn:microsoft.com/office/officeart/2005/8/layout/radial6"/>
    <dgm:cxn modelId="{FD6B74ED-DCB7-48F9-8952-86E34AA773C6}" type="presOf" srcId="{DE915D7F-3468-47CC-92B3-8F8483522DC2}" destId="{326B6338-4F63-44BF-9302-376762053347}" srcOrd="0" destOrd="0" presId="urn:microsoft.com/office/officeart/2005/8/layout/radial6"/>
    <dgm:cxn modelId="{34810382-543C-40F8-AE50-2234502EBAF0}" type="presOf" srcId="{E15E3B43-6990-42BE-BA7D-471F54DD0C9C}" destId="{D72782EE-65DB-4089-99DD-A3BAFD4A09EF}" srcOrd="0" destOrd="0" presId="urn:microsoft.com/office/officeart/2005/8/layout/radial6"/>
    <dgm:cxn modelId="{758615D9-58D7-4D3E-A2BD-FC7850188F9B}" type="presOf" srcId="{16EC0967-54E9-437F-A8CC-214DFA6AB51C}" destId="{42255953-C3D5-4A33-9CD2-B6661451EE8C}" srcOrd="0" destOrd="0" presId="urn:microsoft.com/office/officeart/2005/8/layout/radial6"/>
    <dgm:cxn modelId="{7C255E61-B934-45FB-B659-7B72D4ABE2D6}" srcId="{E15E3B43-6990-42BE-BA7D-471F54DD0C9C}" destId="{909170B9-1699-458B-BB24-79AA347A2FFE}" srcOrd="4" destOrd="0" parTransId="{CE3928EF-9D33-48F2-9FAF-441338EB688C}" sibTransId="{016CBFE7-FFA1-469E-BD0E-C00556BD24F0}"/>
    <dgm:cxn modelId="{679639B1-4B5E-476A-BCBA-0CC943822AA8}" type="presParOf" srcId="{3C7BB20F-0C11-4370-9A95-9EEB225C72CC}" destId="{D72782EE-65DB-4089-99DD-A3BAFD4A09EF}" srcOrd="0" destOrd="0" presId="urn:microsoft.com/office/officeart/2005/8/layout/radial6"/>
    <dgm:cxn modelId="{29F088C4-AFB8-4485-924A-E966DB47176D}" type="presParOf" srcId="{3C7BB20F-0C11-4370-9A95-9EEB225C72CC}" destId="{228BE428-E859-4364-BB3C-F9F911F72680}" srcOrd="1" destOrd="0" presId="urn:microsoft.com/office/officeart/2005/8/layout/radial6"/>
    <dgm:cxn modelId="{E4982B6E-80F1-4B51-9147-B50337246E48}" type="presParOf" srcId="{3C7BB20F-0C11-4370-9A95-9EEB225C72CC}" destId="{1AFFD401-B7A4-493C-B487-4696A243B82F}" srcOrd="2" destOrd="0" presId="urn:microsoft.com/office/officeart/2005/8/layout/radial6"/>
    <dgm:cxn modelId="{05EEFE0C-0AF9-4E04-B0A2-3A573205ACF5}" type="presParOf" srcId="{3C7BB20F-0C11-4370-9A95-9EEB225C72CC}" destId="{42255953-C3D5-4A33-9CD2-B6661451EE8C}" srcOrd="3" destOrd="0" presId="urn:microsoft.com/office/officeart/2005/8/layout/radial6"/>
    <dgm:cxn modelId="{179CE7B2-9585-46FE-9782-2B84808166C4}" type="presParOf" srcId="{3C7BB20F-0C11-4370-9A95-9EEB225C72CC}" destId="{C87917C0-F4E1-4073-BD3E-8E1E3CB9710A}" srcOrd="4" destOrd="0" presId="urn:microsoft.com/office/officeart/2005/8/layout/radial6"/>
    <dgm:cxn modelId="{65D4B907-3CF9-4F4E-9F61-407430A10AA8}" type="presParOf" srcId="{3C7BB20F-0C11-4370-9A95-9EEB225C72CC}" destId="{9AF47644-3A73-4066-AD79-BC838C992523}" srcOrd="5" destOrd="0" presId="urn:microsoft.com/office/officeart/2005/8/layout/radial6"/>
    <dgm:cxn modelId="{2C82644E-AD18-4BE6-8F81-B9A409327C79}" type="presParOf" srcId="{3C7BB20F-0C11-4370-9A95-9EEB225C72CC}" destId="{6A97AA83-5BD9-4560-AEA9-56E4E3F2BC26}" srcOrd="6" destOrd="0" presId="urn:microsoft.com/office/officeart/2005/8/layout/radial6"/>
    <dgm:cxn modelId="{B9E886AF-B5FE-4841-8C79-D681E2C7686B}" type="presParOf" srcId="{3C7BB20F-0C11-4370-9A95-9EEB225C72CC}" destId="{D23CB715-4051-4F3D-8810-B66345B73309}" srcOrd="7" destOrd="0" presId="urn:microsoft.com/office/officeart/2005/8/layout/radial6"/>
    <dgm:cxn modelId="{EC50FE94-FDCB-494F-A616-8BF044CE66BC}" type="presParOf" srcId="{3C7BB20F-0C11-4370-9A95-9EEB225C72CC}" destId="{86D64263-498C-4E6D-BC64-6E95F17045D3}" srcOrd="8" destOrd="0" presId="urn:microsoft.com/office/officeart/2005/8/layout/radial6"/>
    <dgm:cxn modelId="{0A368FEB-B3D0-41A1-A85C-34B2FEADEA8B}" type="presParOf" srcId="{3C7BB20F-0C11-4370-9A95-9EEB225C72CC}" destId="{E7472FBB-8E60-4B3E-81D9-75983B44407A}" srcOrd="9" destOrd="0" presId="urn:microsoft.com/office/officeart/2005/8/layout/radial6"/>
    <dgm:cxn modelId="{5D744BDB-5F8E-4D26-947E-E42B5270CB04}" type="presParOf" srcId="{3C7BB20F-0C11-4370-9A95-9EEB225C72CC}" destId="{CBC2F409-D66D-4A83-BD0C-67F8C5DFCB9A}" srcOrd="10" destOrd="0" presId="urn:microsoft.com/office/officeart/2005/8/layout/radial6"/>
    <dgm:cxn modelId="{46C03294-8160-4219-A16D-7EDC344B2B70}" type="presParOf" srcId="{3C7BB20F-0C11-4370-9A95-9EEB225C72CC}" destId="{0C3142BF-1F1C-4F97-A373-8025F6492721}" srcOrd="11" destOrd="0" presId="urn:microsoft.com/office/officeart/2005/8/layout/radial6"/>
    <dgm:cxn modelId="{E710AE32-2A36-4413-A6B5-E0F1ECEB5149}" type="presParOf" srcId="{3C7BB20F-0C11-4370-9A95-9EEB225C72CC}" destId="{326B6338-4F63-44BF-9302-376762053347}" srcOrd="12" destOrd="0" presId="urn:microsoft.com/office/officeart/2005/8/layout/radial6"/>
    <dgm:cxn modelId="{4E002A8C-C27D-4ED7-AD79-46A1F1F402CE}" type="presParOf" srcId="{3C7BB20F-0C11-4370-9A95-9EEB225C72CC}" destId="{A0E14EE3-72DB-4EC5-B742-2DBAAFB710A0}" srcOrd="13" destOrd="0" presId="urn:microsoft.com/office/officeart/2005/8/layout/radial6"/>
    <dgm:cxn modelId="{7F944014-5CB1-483B-BF36-3A4F63D9EDB2}" type="presParOf" srcId="{3C7BB20F-0C11-4370-9A95-9EEB225C72CC}" destId="{9AA1D431-283E-44EF-9A68-CC1945563900}" srcOrd="14" destOrd="0" presId="urn:microsoft.com/office/officeart/2005/8/layout/radial6"/>
    <dgm:cxn modelId="{15DD1DD6-B76E-4645-A841-B3022C7CEC77}" type="presParOf" srcId="{3C7BB20F-0C11-4370-9A95-9EEB225C72CC}" destId="{70658020-71FC-483E-988F-E6BE4DC214F0}" srcOrd="15" destOrd="0" presId="urn:microsoft.com/office/officeart/2005/8/layout/radial6"/>
    <dgm:cxn modelId="{6DE58C05-9CE5-436E-B130-F0F307D8B04A}" type="presParOf" srcId="{3C7BB20F-0C11-4370-9A95-9EEB225C72CC}" destId="{706005DD-41FF-4832-B181-3087366BFB74}" srcOrd="16" destOrd="0" presId="urn:microsoft.com/office/officeart/2005/8/layout/radial6"/>
    <dgm:cxn modelId="{871C6754-CED4-498F-B6FD-DF0EB62AB5FC}" type="presParOf" srcId="{3C7BB20F-0C11-4370-9A95-9EEB225C72CC}" destId="{9851698C-BDBA-4DE5-A63A-77F9CB9C771F}" srcOrd="17" destOrd="0" presId="urn:microsoft.com/office/officeart/2005/8/layout/radial6"/>
    <dgm:cxn modelId="{F6762089-36EE-449A-B1A7-958A301AB332}" type="presParOf" srcId="{3C7BB20F-0C11-4370-9A95-9EEB225C72CC}" destId="{C29D5B4D-357C-4177-B826-0E164747FA2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D1AD39-58A8-432B-B126-352B5284CD5A}" type="doc">
      <dgm:prSet loTypeId="urn:microsoft.com/office/officeart/2005/8/layout/radial5" loCatId="relationship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39D41B9D-9FDC-4946-8C4D-D805E8CF5E6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800" b="1" dirty="0" smtClean="0"/>
            <a:t>Химический фактор</a:t>
          </a:r>
        </a:p>
        <a:p>
          <a:r>
            <a:rPr lang="ru-RU" sz="1400" b="1" dirty="0" smtClean="0"/>
            <a:t>Химические вещества и смеси, измеряемые в воздухе рабочей зоны и на кожных покровах работников, в том числе некоторые вещества биологической природы (антибиотики, витамины, гормоны, ферменты, белковые препараты), которые получают химическим синтезом и (или) для контроля содержания которых используют методы химического анализа</a:t>
          </a:r>
          <a:endParaRPr lang="ru-RU" sz="1400" b="1" dirty="0"/>
        </a:p>
      </dgm:t>
    </dgm:pt>
    <dgm:pt modelId="{ECD9DB39-33A6-49B9-A999-240A2E6A01B5}" type="parTrans" cxnId="{83955F59-A206-4249-92CF-4624C65B54F4}">
      <dgm:prSet/>
      <dgm:spPr/>
      <dgm:t>
        <a:bodyPr/>
        <a:lstStyle/>
        <a:p>
          <a:endParaRPr lang="ru-RU"/>
        </a:p>
      </dgm:t>
    </dgm:pt>
    <dgm:pt modelId="{A2BCC605-AB3A-4A48-A729-C72E8FF7F299}" type="sibTrans" cxnId="{83955F59-A206-4249-92CF-4624C65B54F4}">
      <dgm:prSet/>
      <dgm:spPr/>
      <dgm:t>
        <a:bodyPr/>
        <a:lstStyle/>
        <a:p>
          <a:endParaRPr lang="ru-RU"/>
        </a:p>
      </dgm:t>
    </dgm:pt>
    <dgm:pt modelId="{25FBE2C8-50C0-47F7-A019-ED1D21F2C7A3}">
      <dgm:prSet phldrT="[Текст]"/>
      <dgm:spPr/>
      <dgm:t>
        <a:bodyPr/>
        <a:lstStyle/>
        <a:p>
          <a:r>
            <a:rPr lang="ru-RU" dirty="0" smtClean="0"/>
            <a:t>гормоны</a:t>
          </a:r>
          <a:endParaRPr lang="ru-RU" dirty="0"/>
        </a:p>
      </dgm:t>
    </dgm:pt>
    <dgm:pt modelId="{D4BED4B0-17C0-440A-AF2C-BCAE0E90DFC4}" type="parTrans" cxnId="{2C95BAAD-61C8-4567-B73F-534B70F010B7}">
      <dgm:prSet/>
      <dgm:spPr/>
      <dgm:t>
        <a:bodyPr/>
        <a:lstStyle/>
        <a:p>
          <a:endParaRPr lang="ru-RU"/>
        </a:p>
      </dgm:t>
    </dgm:pt>
    <dgm:pt modelId="{FF38CA3B-86B5-4D1B-BF68-2DBE3957C319}" type="sibTrans" cxnId="{2C95BAAD-61C8-4567-B73F-534B70F010B7}">
      <dgm:prSet/>
      <dgm:spPr/>
      <dgm:t>
        <a:bodyPr/>
        <a:lstStyle/>
        <a:p>
          <a:endParaRPr lang="ru-RU"/>
        </a:p>
      </dgm:t>
    </dgm:pt>
    <dgm:pt modelId="{CDC28867-06FC-40CA-890E-C20C7E1307AC}">
      <dgm:prSet phldrT="[Текст]"/>
      <dgm:spPr/>
      <dgm:t>
        <a:bodyPr/>
        <a:lstStyle/>
        <a:p>
          <a:r>
            <a:rPr lang="ru-RU" dirty="0" smtClean="0"/>
            <a:t>витамины</a:t>
          </a:r>
          <a:endParaRPr lang="ru-RU" dirty="0"/>
        </a:p>
      </dgm:t>
    </dgm:pt>
    <dgm:pt modelId="{6DD312FF-BA34-47B8-A8FA-AD07107F413E}" type="parTrans" cxnId="{2C37BEAC-7F83-425D-8D50-902873C11885}">
      <dgm:prSet/>
      <dgm:spPr/>
      <dgm:t>
        <a:bodyPr/>
        <a:lstStyle/>
        <a:p>
          <a:endParaRPr lang="ru-RU"/>
        </a:p>
      </dgm:t>
    </dgm:pt>
    <dgm:pt modelId="{AC4028DF-A615-448E-85BA-EA6DDCE84803}" type="sibTrans" cxnId="{2C37BEAC-7F83-425D-8D50-902873C11885}">
      <dgm:prSet/>
      <dgm:spPr/>
      <dgm:t>
        <a:bodyPr/>
        <a:lstStyle/>
        <a:p>
          <a:endParaRPr lang="ru-RU"/>
        </a:p>
      </dgm:t>
    </dgm:pt>
    <dgm:pt modelId="{A9481A5A-01C6-482F-A53F-76885F7C66C7}">
      <dgm:prSet phldrT="[Текст]"/>
      <dgm:spPr/>
      <dgm:t>
        <a:bodyPr/>
        <a:lstStyle/>
        <a:p>
          <a:r>
            <a:rPr lang="ru-RU" dirty="0" smtClean="0"/>
            <a:t>ферменты</a:t>
          </a:r>
          <a:endParaRPr lang="ru-RU" dirty="0"/>
        </a:p>
      </dgm:t>
    </dgm:pt>
    <dgm:pt modelId="{B3CF2A29-ED67-4135-84C1-C47507192063}" type="parTrans" cxnId="{EFF9BE91-F660-410B-9B3B-EBE562F4FCD8}">
      <dgm:prSet/>
      <dgm:spPr/>
      <dgm:t>
        <a:bodyPr/>
        <a:lstStyle/>
        <a:p>
          <a:endParaRPr lang="ru-RU"/>
        </a:p>
      </dgm:t>
    </dgm:pt>
    <dgm:pt modelId="{8769846E-57BD-424B-8071-B1BFC0CB7A08}" type="sibTrans" cxnId="{EFF9BE91-F660-410B-9B3B-EBE562F4FCD8}">
      <dgm:prSet/>
      <dgm:spPr/>
      <dgm:t>
        <a:bodyPr/>
        <a:lstStyle/>
        <a:p>
          <a:endParaRPr lang="ru-RU"/>
        </a:p>
      </dgm:t>
    </dgm:pt>
    <dgm:pt modelId="{BB8F2F3F-0FBD-4099-A76B-40455CB7FA94}">
      <dgm:prSet phldrT="[Текст]"/>
      <dgm:spPr/>
      <dgm:t>
        <a:bodyPr/>
        <a:lstStyle/>
        <a:p>
          <a:r>
            <a:rPr lang="ru-RU" dirty="0" smtClean="0"/>
            <a:t>антибиотики</a:t>
          </a:r>
          <a:endParaRPr lang="ru-RU" dirty="0"/>
        </a:p>
      </dgm:t>
    </dgm:pt>
    <dgm:pt modelId="{BDE9A80F-1AB2-4C3F-8350-00BDDE16088B}" type="parTrans" cxnId="{C4330022-E77F-4604-B730-4018CC3D3760}">
      <dgm:prSet/>
      <dgm:spPr/>
      <dgm:t>
        <a:bodyPr/>
        <a:lstStyle/>
        <a:p>
          <a:endParaRPr lang="ru-RU"/>
        </a:p>
      </dgm:t>
    </dgm:pt>
    <dgm:pt modelId="{DA18F184-5293-4C33-BA70-0EEC759B0769}" type="sibTrans" cxnId="{C4330022-E77F-4604-B730-4018CC3D3760}">
      <dgm:prSet/>
      <dgm:spPr/>
      <dgm:t>
        <a:bodyPr/>
        <a:lstStyle/>
        <a:p>
          <a:endParaRPr lang="ru-RU"/>
        </a:p>
      </dgm:t>
    </dgm:pt>
    <dgm:pt modelId="{0841DA6F-8379-4699-811A-AE474BA78875}">
      <dgm:prSet phldrT="[Текст]"/>
      <dgm:spPr/>
      <dgm:t>
        <a:bodyPr/>
        <a:lstStyle/>
        <a:p>
          <a:r>
            <a:rPr lang="ru-RU" dirty="0" smtClean="0"/>
            <a:t>белковые препараты</a:t>
          </a:r>
          <a:endParaRPr lang="ru-RU" dirty="0"/>
        </a:p>
      </dgm:t>
    </dgm:pt>
    <dgm:pt modelId="{192FB06E-6259-481C-9B84-93AA6AB29CC7}" type="parTrans" cxnId="{8C5DE591-08F7-42F6-9746-3EA5FC25204C}">
      <dgm:prSet/>
      <dgm:spPr/>
      <dgm:t>
        <a:bodyPr/>
        <a:lstStyle/>
        <a:p>
          <a:endParaRPr lang="ru-RU"/>
        </a:p>
      </dgm:t>
    </dgm:pt>
    <dgm:pt modelId="{EA292D9C-2B7D-43CF-A26C-144D3A9CAA4A}" type="sibTrans" cxnId="{8C5DE591-08F7-42F6-9746-3EA5FC25204C}">
      <dgm:prSet/>
      <dgm:spPr/>
      <dgm:t>
        <a:bodyPr/>
        <a:lstStyle/>
        <a:p>
          <a:endParaRPr lang="ru-RU"/>
        </a:p>
      </dgm:t>
    </dgm:pt>
    <dgm:pt modelId="{9A97D2AA-39DC-4862-91AF-C1AB67A2C513}" type="pres">
      <dgm:prSet presAssocID="{1ED1AD39-58A8-432B-B126-352B5284CD5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B3794-361C-4B97-A103-3FB28DF2110D}" type="pres">
      <dgm:prSet presAssocID="{39D41B9D-9FDC-4946-8C4D-D805E8CF5E62}" presName="centerShape" presStyleLbl="node0" presStyleIdx="0" presStyleCnt="1" custScaleX="266792" custScaleY="266792" custLinFactNeighborX="18700" custLinFactNeighborY="6029"/>
      <dgm:spPr/>
      <dgm:t>
        <a:bodyPr/>
        <a:lstStyle/>
        <a:p>
          <a:endParaRPr lang="ru-RU"/>
        </a:p>
      </dgm:t>
    </dgm:pt>
    <dgm:pt modelId="{12D616FA-409D-4F3A-B572-2EB1853F0DE7}" type="pres">
      <dgm:prSet presAssocID="{D4BED4B0-17C0-440A-AF2C-BCAE0E90DFC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1F1FBEDB-F124-4975-A3DC-7AE30AAC669B}" type="pres">
      <dgm:prSet presAssocID="{D4BED4B0-17C0-440A-AF2C-BCAE0E90DFC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8DA293A0-7B3A-4882-9059-680702C47F4A}" type="pres">
      <dgm:prSet presAssocID="{25FBE2C8-50C0-47F7-A019-ED1D21F2C7A3}" presName="node" presStyleLbl="node1" presStyleIdx="0" presStyleCnt="5" custRadScaleRad="143432" custRadScaleInc="147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04BBB-18AF-4E1B-AF0B-19701BA1F48D}" type="pres">
      <dgm:prSet presAssocID="{6DD312FF-BA34-47B8-A8FA-AD07107F413E}" presName="parTrans" presStyleLbl="sibTrans2D1" presStyleIdx="1" presStyleCnt="5"/>
      <dgm:spPr/>
      <dgm:t>
        <a:bodyPr/>
        <a:lstStyle/>
        <a:p>
          <a:endParaRPr lang="ru-RU"/>
        </a:p>
      </dgm:t>
    </dgm:pt>
    <dgm:pt modelId="{76BF13DF-28DD-4058-9E03-0CDD1F8E57B9}" type="pres">
      <dgm:prSet presAssocID="{6DD312FF-BA34-47B8-A8FA-AD07107F413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20DCCE48-1396-4399-847A-9AFD83E5A792}" type="pres">
      <dgm:prSet presAssocID="{CDC28867-06FC-40CA-890E-C20C7E1307AC}" presName="node" presStyleLbl="node1" presStyleIdx="1" presStyleCnt="5" custRadScaleRad="153799" custRadScaleInc="37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A514B-2387-4971-AE83-34D43E715C2F}" type="pres">
      <dgm:prSet presAssocID="{192FB06E-6259-481C-9B84-93AA6AB29CC7}" presName="parTrans" presStyleLbl="sibTrans2D1" presStyleIdx="2" presStyleCnt="5"/>
      <dgm:spPr/>
      <dgm:t>
        <a:bodyPr/>
        <a:lstStyle/>
        <a:p>
          <a:endParaRPr lang="ru-RU"/>
        </a:p>
      </dgm:t>
    </dgm:pt>
    <dgm:pt modelId="{E9D24B42-050B-43A1-B560-7FC23F881259}" type="pres">
      <dgm:prSet presAssocID="{192FB06E-6259-481C-9B84-93AA6AB29CC7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424BB46-D646-44A2-87C3-9BA03CE67194}" type="pres">
      <dgm:prSet presAssocID="{0841DA6F-8379-4699-811A-AE474BA78875}" presName="node" presStyleLbl="node1" presStyleIdx="2" presStyleCnt="5" custRadScaleRad="148936" custRadScaleInc="-56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6840F-0D88-4DB2-B88F-A8D78334FC03}" type="pres">
      <dgm:prSet presAssocID="{B3CF2A29-ED67-4135-84C1-C47507192063}" presName="parTrans" presStyleLbl="sibTrans2D1" presStyleIdx="3" presStyleCnt="5"/>
      <dgm:spPr/>
      <dgm:t>
        <a:bodyPr/>
        <a:lstStyle/>
        <a:p>
          <a:endParaRPr lang="ru-RU"/>
        </a:p>
      </dgm:t>
    </dgm:pt>
    <dgm:pt modelId="{4AD8118A-44FA-4BF9-9DF1-A41250B45FBA}" type="pres">
      <dgm:prSet presAssocID="{B3CF2A29-ED67-4135-84C1-C4750719206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7A80CDB5-DFB6-4D22-90D9-511B507040C9}" type="pres">
      <dgm:prSet presAssocID="{A9481A5A-01C6-482F-A53F-76885F7C66C7}" presName="node" presStyleLbl="node1" presStyleIdx="3" presStyleCnt="5" custRadScaleRad="101339" custRadScaleInc="16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93750-A1B1-42EC-93CE-4C25975AEE4E}" type="pres">
      <dgm:prSet presAssocID="{BDE9A80F-1AB2-4C3F-8350-00BDDE16088B}" presName="parTrans" presStyleLbl="sibTrans2D1" presStyleIdx="4" presStyleCnt="5"/>
      <dgm:spPr/>
      <dgm:t>
        <a:bodyPr/>
        <a:lstStyle/>
        <a:p>
          <a:endParaRPr lang="ru-RU"/>
        </a:p>
      </dgm:t>
    </dgm:pt>
    <dgm:pt modelId="{9D892FB3-DD23-48C9-82A6-86B5625BAF00}" type="pres">
      <dgm:prSet presAssocID="{BDE9A80F-1AB2-4C3F-8350-00BDDE16088B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2FE1AFE-32F4-4A4E-83E2-9BC1B1FA98E1}" type="pres">
      <dgm:prSet presAssocID="{BB8F2F3F-0FBD-4099-A76B-40455CB7FA94}" presName="node" presStyleLbl="node1" presStyleIdx="4" presStyleCnt="5" custRadScaleRad="76073" custRadScaleInc="6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80925F-16BA-4E3D-83E5-88491F2A5D71}" type="presOf" srcId="{B3CF2A29-ED67-4135-84C1-C47507192063}" destId="{4AD8118A-44FA-4BF9-9DF1-A41250B45FBA}" srcOrd="1" destOrd="0" presId="urn:microsoft.com/office/officeart/2005/8/layout/radial5"/>
    <dgm:cxn modelId="{84A8111A-8562-4F11-874F-B2FAEFBA1BFC}" type="presOf" srcId="{25FBE2C8-50C0-47F7-A019-ED1D21F2C7A3}" destId="{8DA293A0-7B3A-4882-9059-680702C47F4A}" srcOrd="0" destOrd="0" presId="urn:microsoft.com/office/officeart/2005/8/layout/radial5"/>
    <dgm:cxn modelId="{62246045-8821-4AF7-A6E4-0617A43E7DF4}" type="presOf" srcId="{6DD312FF-BA34-47B8-A8FA-AD07107F413E}" destId="{AF304BBB-18AF-4E1B-AF0B-19701BA1F48D}" srcOrd="0" destOrd="0" presId="urn:microsoft.com/office/officeart/2005/8/layout/radial5"/>
    <dgm:cxn modelId="{2C95BAAD-61C8-4567-B73F-534B70F010B7}" srcId="{39D41B9D-9FDC-4946-8C4D-D805E8CF5E62}" destId="{25FBE2C8-50C0-47F7-A019-ED1D21F2C7A3}" srcOrd="0" destOrd="0" parTransId="{D4BED4B0-17C0-440A-AF2C-BCAE0E90DFC4}" sibTransId="{FF38CA3B-86B5-4D1B-BF68-2DBE3957C319}"/>
    <dgm:cxn modelId="{598E3908-2026-461B-B65E-A02CC9130FD6}" type="presOf" srcId="{BDE9A80F-1AB2-4C3F-8350-00BDDE16088B}" destId="{9D892FB3-DD23-48C9-82A6-86B5625BAF00}" srcOrd="1" destOrd="0" presId="urn:microsoft.com/office/officeart/2005/8/layout/radial5"/>
    <dgm:cxn modelId="{8B83CE33-C515-4FA8-9835-E7736045EFEA}" type="presOf" srcId="{D4BED4B0-17C0-440A-AF2C-BCAE0E90DFC4}" destId="{12D616FA-409D-4F3A-B572-2EB1853F0DE7}" srcOrd="0" destOrd="0" presId="urn:microsoft.com/office/officeart/2005/8/layout/radial5"/>
    <dgm:cxn modelId="{6322B593-ADB3-4A3B-AC25-2F7977B6609F}" type="presOf" srcId="{192FB06E-6259-481C-9B84-93AA6AB29CC7}" destId="{E9D24B42-050B-43A1-B560-7FC23F881259}" srcOrd="1" destOrd="0" presId="urn:microsoft.com/office/officeart/2005/8/layout/radial5"/>
    <dgm:cxn modelId="{AEC5B267-6014-4D8C-B5B1-1431C01D245C}" type="presOf" srcId="{BDE9A80F-1AB2-4C3F-8350-00BDDE16088B}" destId="{85193750-A1B1-42EC-93CE-4C25975AEE4E}" srcOrd="0" destOrd="0" presId="urn:microsoft.com/office/officeart/2005/8/layout/radial5"/>
    <dgm:cxn modelId="{6CA52AB9-3DA7-4B1F-BFEF-9D82AA0CB957}" type="presOf" srcId="{D4BED4B0-17C0-440A-AF2C-BCAE0E90DFC4}" destId="{1F1FBEDB-F124-4975-A3DC-7AE30AAC669B}" srcOrd="1" destOrd="0" presId="urn:microsoft.com/office/officeart/2005/8/layout/radial5"/>
    <dgm:cxn modelId="{EFF9BE91-F660-410B-9B3B-EBE562F4FCD8}" srcId="{39D41B9D-9FDC-4946-8C4D-D805E8CF5E62}" destId="{A9481A5A-01C6-482F-A53F-76885F7C66C7}" srcOrd="3" destOrd="0" parTransId="{B3CF2A29-ED67-4135-84C1-C47507192063}" sibTransId="{8769846E-57BD-424B-8071-B1BFC0CB7A08}"/>
    <dgm:cxn modelId="{8453396C-ED2B-4D8F-8AC1-2FEC2EC5A0F9}" type="presOf" srcId="{CDC28867-06FC-40CA-890E-C20C7E1307AC}" destId="{20DCCE48-1396-4399-847A-9AFD83E5A792}" srcOrd="0" destOrd="0" presId="urn:microsoft.com/office/officeart/2005/8/layout/radial5"/>
    <dgm:cxn modelId="{0A4205B5-977B-43EC-8C46-EA752D869DB0}" type="presOf" srcId="{39D41B9D-9FDC-4946-8C4D-D805E8CF5E62}" destId="{E28B3794-361C-4B97-A103-3FB28DF2110D}" srcOrd="0" destOrd="0" presId="urn:microsoft.com/office/officeart/2005/8/layout/radial5"/>
    <dgm:cxn modelId="{329E52E8-8BB5-4C30-8C7F-F922ABB0D134}" type="presOf" srcId="{6DD312FF-BA34-47B8-A8FA-AD07107F413E}" destId="{76BF13DF-28DD-4058-9E03-0CDD1F8E57B9}" srcOrd="1" destOrd="0" presId="urn:microsoft.com/office/officeart/2005/8/layout/radial5"/>
    <dgm:cxn modelId="{575B5458-3500-4476-9D83-DCC7B7CB719E}" type="presOf" srcId="{1ED1AD39-58A8-432B-B126-352B5284CD5A}" destId="{9A97D2AA-39DC-4862-91AF-C1AB67A2C513}" srcOrd="0" destOrd="0" presId="urn:microsoft.com/office/officeart/2005/8/layout/radial5"/>
    <dgm:cxn modelId="{F26879A5-3A72-4C69-8002-3509CF6CF2B2}" type="presOf" srcId="{A9481A5A-01C6-482F-A53F-76885F7C66C7}" destId="{7A80CDB5-DFB6-4D22-90D9-511B507040C9}" srcOrd="0" destOrd="0" presId="urn:microsoft.com/office/officeart/2005/8/layout/radial5"/>
    <dgm:cxn modelId="{C4330022-E77F-4604-B730-4018CC3D3760}" srcId="{39D41B9D-9FDC-4946-8C4D-D805E8CF5E62}" destId="{BB8F2F3F-0FBD-4099-A76B-40455CB7FA94}" srcOrd="4" destOrd="0" parTransId="{BDE9A80F-1AB2-4C3F-8350-00BDDE16088B}" sibTransId="{DA18F184-5293-4C33-BA70-0EEC759B0769}"/>
    <dgm:cxn modelId="{DD8C7568-2429-45D5-9DCB-22F2FDCD88BD}" type="presOf" srcId="{0841DA6F-8379-4699-811A-AE474BA78875}" destId="{8424BB46-D646-44A2-87C3-9BA03CE67194}" srcOrd="0" destOrd="0" presId="urn:microsoft.com/office/officeart/2005/8/layout/radial5"/>
    <dgm:cxn modelId="{86296A95-56AD-44EB-847B-8F2D844D3DE3}" type="presOf" srcId="{BB8F2F3F-0FBD-4099-A76B-40455CB7FA94}" destId="{82FE1AFE-32F4-4A4E-83E2-9BC1B1FA98E1}" srcOrd="0" destOrd="0" presId="urn:microsoft.com/office/officeart/2005/8/layout/radial5"/>
    <dgm:cxn modelId="{2C37BEAC-7F83-425D-8D50-902873C11885}" srcId="{39D41B9D-9FDC-4946-8C4D-D805E8CF5E62}" destId="{CDC28867-06FC-40CA-890E-C20C7E1307AC}" srcOrd="1" destOrd="0" parTransId="{6DD312FF-BA34-47B8-A8FA-AD07107F413E}" sibTransId="{AC4028DF-A615-448E-85BA-EA6DDCE84803}"/>
    <dgm:cxn modelId="{8C5DE591-08F7-42F6-9746-3EA5FC25204C}" srcId="{39D41B9D-9FDC-4946-8C4D-D805E8CF5E62}" destId="{0841DA6F-8379-4699-811A-AE474BA78875}" srcOrd="2" destOrd="0" parTransId="{192FB06E-6259-481C-9B84-93AA6AB29CC7}" sibTransId="{EA292D9C-2B7D-43CF-A26C-144D3A9CAA4A}"/>
    <dgm:cxn modelId="{83955F59-A206-4249-92CF-4624C65B54F4}" srcId="{1ED1AD39-58A8-432B-B126-352B5284CD5A}" destId="{39D41B9D-9FDC-4946-8C4D-D805E8CF5E62}" srcOrd="0" destOrd="0" parTransId="{ECD9DB39-33A6-49B9-A999-240A2E6A01B5}" sibTransId="{A2BCC605-AB3A-4A48-A729-C72E8FF7F299}"/>
    <dgm:cxn modelId="{D449C12B-456E-4BAC-9C9F-FDAA87C2B5A9}" type="presOf" srcId="{B3CF2A29-ED67-4135-84C1-C47507192063}" destId="{9D06840F-0D88-4DB2-B88F-A8D78334FC03}" srcOrd="0" destOrd="0" presId="urn:microsoft.com/office/officeart/2005/8/layout/radial5"/>
    <dgm:cxn modelId="{AD76D078-07D8-42DE-9278-7F0DDFCC92B8}" type="presOf" srcId="{192FB06E-6259-481C-9B84-93AA6AB29CC7}" destId="{E5DA514B-2387-4971-AE83-34D43E715C2F}" srcOrd="0" destOrd="0" presId="urn:microsoft.com/office/officeart/2005/8/layout/radial5"/>
    <dgm:cxn modelId="{840A5C7E-CC3D-476E-BDC2-47CB80789651}" type="presParOf" srcId="{9A97D2AA-39DC-4862-91AF-C1AB67A2C513}" destId="{E28B3794-361C-4B97-A103-3FB28DF2110D}" srcOrd="0" destOrd="0" presId="urn:microsoft.com/office/officeart/2005/8/layout/radial5"/>
    <dgm:cxn modelId="{2D984512-7740-414A-A970-8FD579DABF0E}" type="presParOf" srcId="{9A97D2AA-39DC-4862-91AF-C1AB67A2C513}" destId="{12D616FA-409D-4F3A-B572-2EB1853F0DE7}" srcOrd="1" destOrd="0" presId="urn:microsoft.com/office/officeart/2005/8/layout/radial5"/>
    <dgm:cxn modelId="{D9091CCA-95FF-49A4-9462-8E39E799405F}" type="presParOf" srcId="{12D616FA-409D-4F3A-B572-2EB1853F0DE7}" destId="{1F1FBEDB-F124-4975-A3DC-7AE30AAC669B}" srcOrd="0" destOrd="0" presId="urn:microsoft.com/office/officeart/2005/8/layout/radial5"/>
    <dgm:cxn modelId="{0C21DD89-864C-4FF3-B4D6-6FA63D83C747}" type="presParOf" srcId="{9A97D2AA-39DC-4862-91AF-C1AB67A2C513}" destId="{8DA293A0-7B3A-4882-9059-680702C47F4A}" srcOrd="2" destOrd="0" presId="urn:microsoft.com/office/officeart/2005/8/layout/radial5"/>
    <dgm:cxn modelId="{A2EF35C0-A5E8-4F0C-977A-759C7633E8EC}" type="presParOf" srcId="{9A97D2AA-39DC-4862-91AF-C1AB67A2C513}" destId="{AF304BBB-18AF-4E1B-AF0B-19701BA1F48D}" srcOrd="3" destOrd="0" presId="urn:microsoft.com/office/officeart/2005/8/layout/radial5"/>
    <dgm:cxn modelId="{AA360F97-EDFB-4BBF-BBA1-FABEF8CE50CC}" type="presParOf" srcId="{AF304BBB-18AF-4E1B-AF0B-19701BA1F48D}" destId="{76BF13DF-28DD-4058-9E03-0CDD1F8E57B9}" srcOrd="0" destOrd="0" presId="urn:microsoft.com/office/officeart/2005/8/layout/radial5"/>
    <dgm:cxn modelId="{BF33BB08-5609-4D29-8C84-FA710713624F}" type="presParOf" srcId="{9A97D2AA-39DC-4862-91AF-C1AB67A2C513}" destId="{20DCCE48-1396-4399-847A-9AFD83E5A792}" srcOrd="4" destOrd="0" presId="urn:microsoft.com/office/officeart/2005/8/layout/radial5"/>
    <dgm:cxn modelId="{3B063ED1-E9B1-4B63-A2EF-6271B6D0EAD2}" type="presParOf" srcId="{9A97D2AA-39DC-4862-91AF-C1AB67A2C513}" destId="{E5DA514B-2387-4971-AE83-34D43E715C2F}" srcOrd="5" destOrd="0" presId="urn:microsoft.com/office/officeart/2005/8/layout/radial5"/>
    <dgm:cxn modelId="{77B0CC3B-6F34-435C-9B38-D47A7D9795FA}" type="presParOf" srcId="{E5DA514B-2387-4971-AE83-34D43E715C2F}" destId="{E9D24B42-050B-43A1-B560-7FC23F881259}" srcOrd="0" destOrd="0" presId="urn:microsoft.com/office/officeart/2005/8/layout/radial5"/>
    <dgm:cxn modelId="{17570686-98A0-4A92-982F-B6524BED1C51}" type="presParOf" srcId="{9A97D2AA-39DC-4862-91AF-C1AB67A2C513}" destId="{8424BB46-D646-44A2-87C3-9BA03CE67194}" srcOrd="6" destOrd="0" presId="urn:microsoft.com/office/officeart/2005/8/layout/radial5"/>
    <dgm:cxn modelId="{594B1383-C128-4F5C-937E-551F683A5018}" type="presParOf" srcId="{9A97D2AA-39DC-4862-91AF-C1AB67A2C513}" destId="{9D06840F-0D88-4DB2-B88F-A8D78334FC03}" srcOrd="7" destOrd="0" presId="urn:microsoft.com/office/officeart/2005/8/layout/radial5"/>
    <dgm:cxn modelId="{076B2464-3531-40A8-B26A-00F1842BA84C}" type="presParOf" srcId="{9D06840F-0D88-4DB2-B88F-A8D78334FC03}" destId="{4AD8118A-44FA-4BF9-9DF1-A41250B45FBA}" srcOrd="0" destOrd="0" presId="urn:microsoft.com/office/officeart/2005/8/layout/radial5"/>
    <dgm:cxn modelId="{75C1D0DB-1750-4B5B-98F0-DC0D8B130E55}" type="presParOf" srcId="{9A97D2AA-39DC-4862-91AF-C1AB67A2C513}" destId="{7A80CDB5-DFB6-4D22-90D9-511B507040C9}" srcOrd="8" destOrd="0" presId="urn:microsoft.com/office/officeart/2005/8/layout/radial5"/>
    <dgm:cxn modelId="{4905B1BF-CE3B-48EC-94E0-879722031589}" type="presParOf" srcId="{9A97D2AA-39DC-4862-91AF-C1AB67A2C513}" destId="{85193750-A1B1-42EC-93CE-4C25975AEE4E}" srcOrd="9" destOrd="0" presId="urn:microsoft.com/office/officeart/2005/8/layout/radial5"/>
    <dgm:cxn modelId="{106FEF58-4F74-479B-AB4C-56A9B2ACD4C9}" type="presParOf" srcId="{85193750-A1B1-42EC-93CE-4C25975AEE4E}" destId="{9D892FB3-DD23-48C9-82A6-86B5625BAF00}" srcOrd="0" destOrd="0" presId="urn:microsoft.com/office/officeart/2005/8/layout/radial5"/>
    <dgm:cxn modelId="{2BFB03A7-8074-466B-BA57-3150EB73A06F}" type="presParOf" srcId="{9A97D2AA-39DC-4862-91AF-C1AB67A2C513}" destId="{82FE1AFE-32F4-4A4E-83E2-9BC1B1FA98E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BD6880-611C-47F3-8578-CF3D4037E7FF}" type="doc">
      <dgm:prSet loTypeId="urn:microsoft.com/office/officeart/2005/8/layout/radial4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6E596F63-2683-4232-82F3-414107ACDBDC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800" b="1" dirty="0" smtClean="0">
              <a:solidFill>
                <a:srgbClr val="7030A0"/>
              </a:solidFill>
            </a:rPr>
            <a:t>Биологический фактор</a:t>
          </a:r>
          <a:endParaRPr lang="ru-RU" sz="2800" b="1" dirty="0">
            <a:solidFill>
              <a:srgbClr val="7030A0"/>
            </a:solidFill>
          </a:endParaRPr>
        </a:p>
      </dgm:t>
    </dgm:pt>
    <dgm:pt modelId="{DE251089-FDE8-44E4-83B0-2A75817EE1AB}" type="parTrans" cxnId="{DAB351F1-184E-42C9-90C5-2838F27DA679}">
      <dgm:prSet/>
      <dgm:spPr/>
      <dgm:t>
        <a:bodyPr/>
        <a:lstStyle/>
        <a:p>
          <a:endParaRPr lang="ru-RU"/>
        </a:p>
      </dgm:t>
    </dgm:pt>
    <dgm:pt modelId="{0EC2200C-2F1C-4442-91D3-211690480633}" type="sibTrans" cxnId="{DAB351F1-184E-42C9-90C5-2838F27DA679}">
      <dgm:prSet/>
      <dgm:spPr/>
      <dgm:t>
        <a:bodyPr/>
        <a:lstStyle/>
        <a:p>
          <a:endParaRPr lang="ru-RU"/>
        </a:p>
      </dgm:t>
    </dgm:pt>
    <dgm:pt modelId="{45D6154D-FF65-4EC8-B0A9-956036FB2FB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Микроорганизмы-продуценты, живые клетки и споры, содержащиеся в бактериальных препаратах*</a:t>
          </a:r>
          <a:endParaRPr lang="ru-RU" sz="1400" dirty="0">
            <a:solidFill>
              <a:schemeClr val="tx1"/>
            </a:solidFill>
          </a:endParaRPr>
        </a:p>
      </dgm:t>
    </dgm:pt>
    <dgm:pt modelId="{A64B1BEB-C06F-4B6D-A4BA-9B25F6E2E944}" type="parTrans" cxnId="{9E2C02CB-0625-4EDA-A96C-8355F550355F}">
      <dgm:prSet/>
      <dgm:spPr/>
      <dgm:t>
        <a:bodyPr/>
        <a:lstStyle/>
        <a:p>
          <a:endParaRPr lang="ru-RU"/>
        </a:p>
      </dgm:t>
    </dgm:pt>
    <dgm:pt modelId="{2E8089F7-AA13-4CAD-B016-73C5DEB32500}" type="sibTrans" cxnId="{9E2C02CB-0625-4EDA-A96C-8355F550355F}">
      <dgm:prSet/>
      <dgm:spPr/>
      <dgm:t>
        <a:bodyPr/>
        <a:lstStyle/>
        <a:p>
          <a:endParaRPr lang="ru-RU"/>
        </a:p>
      </dgm:t>
    </dgm:pt>
    <dgm:pt modelId="{0111B184-F56E-4FB4-8A76-37DE8D4258AF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Патогенные микроорганизмы – возбудители иных инфекционных заболеваний</a:t>
          </a:r>
          <a:endParaRPr lang="ru-RU" sz="1400" dirty="0">
            <a:solidFill>
              <a:schemeClr val="tx1"/>
            </a:solidFill>
          </a:endParaRPr>
        </a:p>
      </dgm:t>
    </dgm:pt>
    <dgm:pt modelId="{AEB9B1E4-FD42-48EC-89A1-A7911FD11FD2}" type="parTrans" cxnId="{C1875C40-93B0-4398-B364-F5E89AF00287}">
      <dgm:prSet/>
      <dgm:spPr/>
      <dgm:t>
        <a:bodyPr/>
        <a:lstStyle/>
        <a:p>
          <a:endParaRPr lang="ru-RU"/>
        </a:p>
      </dgm:t>
    </dgm:pt>
    <dgm:pt modelId="{D163A07F-1D77-4DAB-A08B-B42A7FB32447}" type="sibTrans" cxnId="{C1875C40-93B0-4398-B364-F5E89AF00287}">
      <dgm:prSet/>
      <dgm:spPr/>
      <dgm:t>
        <a:bodyPr/>
        <a:lstStyle/>
        <a:p>
          <a:endParaRPr lang="ru-RU"/>
        </a:p>
      </dgm:t>
    </dgm:pt>
    <dgm:pt modelId="{35274854-1716-47A5-8CD4-3D73BC5D4429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Патогенные микроорганизмы – возбудители особо опасных инфекционных заболеваний </a:t>
          </a:r>
          <a:r>
            <a:rPr lang="ru-RU" sz="1200" dirty="0" smtClean="0">
              <a:solidFill>
                <a:schemeClr val="tx1"/>
              </a:solidFill>
            </a:rPr>
            <a:t>(СН 1.3.1285-03 «Безопасность работы с микроорганизмами I  и II групп патогенности (опасности)», введенные в действие постановлением Главного государственного санитарного врача Российской Федерации от 15 апреля 2003 г. № 42  (зарегистрировано Минюстом России 15 мая 2003 г. № 4545)</a:t>
          </a:r>
          <a:endParaRPr lang="ru-RU" sz="1200" dirty="0">
            <a:solidFill>
              <a:schemeClr val="tx1"/>
            </a:solidFill>
          </a:endParaRPr>
        </a:p>
      </dgm:t>
    </dgm:pt>
    <dgm:pt modelId="{E7E7F7B3-8A18-4345-BF1C-0F57E9266D80}" type="parTrans" cxnId="{74B67C87-3A76-44DF-BF5B-1D9261A2B9BE}">
      <dgm:prSet/>
      <dgm:spPr/>
      <dgm:t>
        <a:bodyPr/>
        <a:lstStyle/>
        <a:p>
          <a:endParaRPr lang="ru-RU"/>
        </a:p>
      </dgm:t>
    </dgm:pt>
    <dgm:pt modelId="{C9B28ADF-4D6C-44E1-8CC6-15019F22D0DF}" type="sibTrans" cxnId="{74B67C87-3A76-44DF-BF5B-1D9261A2B9BE}">
      <dgm:prSet/>
      <dgm:spPr/>
      <dgm:t>
        <a:bodyPr/>
        <a:lstStyle/>
        <a:p>
          <a:endParaRPr lang="ru-RU"/>
        </a:p>
      </dgm:t>
    </dgm:pt>
    <dgm:pt modelId="{176C8C19-C794-42B0-8507-CAE5803DEE64}" type="pres">
      <dgm:prSet presAssocID="{ECBD6880-611C-47F3-8578-CF3D4037E7F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C2832C-778F-45B6-BB50-2F3F084F5F6D}" type="pres">
      <dgm:prSet presAssocID="{6E596F63-2683-4232-82F3-414107ACDBDC}" presName="centerShape" presStyleLbl="node0" presStyleIdx="0" presStyleCnt="1" custScaleX="193140" custScaleY="74562" custLinFactNeighborX="27216" custLinFactNeighborY="-650"/>
      <dgm:spPr/>
      <dgm:t>
        <a:bodyPr/>
        <a:lstStyle/>
        <a:p>
          <a:endParaRPr lang="ru-RU"/>
        </a:p>
      </dgm:t>
    </dgm:pt>
    <dgm:pt modelId="{D2444787-AE57-4282-ACB5-094CCBC509C9}" type="pres">
      <dgm:prSet presAssocID="{A64B1BEB-C06F-4B6D-A4BA-9B25F6E2E944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77C74057-4CD2-4C69-B89A-0FE56E29D118}" type="pres">
      <dgm:prSet presAssocID="{45D6154D-FF65-4EC8-B0A9-956036FB2FB5}" presName="node" presStyleLbl="node1" presStyleIdx="0" presStyleCnt="3" custRadScaleRad="135562" custRadScaleInc="-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5A1E3-7D7A-41E2-9FD4-08E6519AF61F}" type="pres">
      <dgm:prSet presAssocID="{AEB9B1E4-FD42-48EC-89A1-A7911FD11FD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6A8B747A-BE24-4673-AEBE-22ACCC45849C}" type="pres">
      <dgm:prSet presAssocID="{0111B184-F56E-4FB4-8A76-37DE8D4258AF}" presName="node" presStyleLbl="node1" presStyleIdx="1" presStyleCnt="3" custRadScaleRad="98916" custRadScaleInc="-20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C0247-4082-455C-90E2-0C05901A683A}" type="pres">
      <dgm:prSet presAssocID="{E7E7F7B3-8A18-4345-BF1C-0F57E9266D80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C26429B0-BE35-4423-93D5-F9762C778B37}" type="pres">
      <dgm:prSet presAssocID="{35274854-1716-47A5-8CD4-3D73BC5D4429}" presName="node" presStyleLbl="node1" presStyleIdx="2" presStyleCnt="3" custScaleX="207341" custScaleY="108140" custRadScaleRad="142308" custRadScaleInc="-13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B351F1-184E-42C9-90C5-2838F27DA679}" srcId="{ECBD6880-611C-47F3-8578-CF3D4037E7FF}" destId="{6E596F63-2683-4232-82F3-414107ACDBDC}" srcOrd="0" destOrd="0" parTransId="{DE251089-FDE8-44E4-83B0-2A75817EE1AB}" sibTransId="{0EC2200C-2F1C-4442-91D3-211690480633}"/>
    <dgm:cxn modelId="{0F93120C-271D-4676-9C6F-5D27036DEC61}" type="presOf" srcId="{AEB9B1E4-FD42-48EC-89A1-A7911FD11FD2}" destId="{AB15A1E3-7D7A-41E2-9FD4-08E6519AF61F}" srcOrd="0" destOrd="0" presId="urn:microsoft.com/office/officeart/2005/8/layout/radial4"/>
    <dgm:cxn modelId="{C1875C40-93B0-4398-B364-F5E89AF00287}" srcId="{6E596F63-2683-4232-82F3-414107ACDBDC}" destId="{0111B184-F56E-4FB4-8A76-37DE8D4258AF}" srcOrd="1" destOrd="0" parTransId="{AEB9B1E4-FD42-48EC-89A1-A7911FD11FD2}" sibTransId="{D163A07F-1D77-4DAB-A08B-B42A7FB32447}"/>
    <dgm:cxn modelId="{5C1974D6-B470-4ECC-9AB6-15E6B865EDD6}" type="presOf" srcId="{ECBD6880-611C-47F3-8578-CF3D4037E7FF}" destId="{176C8C19-C794-42B0-8507-CAE5803DEE64}" srcOrd="0" destOrd="0" presId="urn:microsoft.com/office/officeart/2005/8/layout/radial4"/>
    <dgm:cxn modelId="{5AC8FAF8-855C-4473-BED5-A3451A3B11A7}" type="presOf" srcId="{6E596F63-2683-4232-82F3-414107ACDBDC}" destId="{F1C2832C-778F-45B6-BB50-2F3F084F5F6D}" srcOrd="0" destOrd="0" presId="urn:microsoft.com/office/officeart/2005/8/layout/radial4"/>
    <dgm:cxn modelId="{027F5087-EDD3-4ACD-8165-EEF4DADDA80C}" type="presOf" srcId="{35274854-1716-47A5-8CD4-3D73BC5D4429}" destId="{C26429B0-BE35-4423-93D5-F9762C778B37}" srcOrd="0" destOrd="0" presId="urn:microsoft.com/office/officeart/2005/8/layout/radial4"/>
    <dgm:cxn modelId="{74B67C87-3A76-44DF-BF5B-1D9261A2B9BE}" srcId="{6E596F63-2683-4232-82F3-414107ACDBDC}" destId="{35274854-1716-47A5-8CD4-3D73BC5D4429}" srcOrd="2" destOrd="0" parTransId="{E7E7F7B3-8A18-4345-BF1C-0F57E9266D80}" sibTransId="{C9B28ADF-4D6C-44E1-8CC6-15019F22D0DF}"/>
    <dgm:cxn modelId="{A8DC6E43-D54F-4FD0-8F7E-C52476B31B1D}" type="presOf" srcId="{45D6154D-FF65-4EC8-B0A9-956036FB2FB5}" destId="{77C74057-4CD2-4C69-B89A-0FE56E29D118}" srcOrd="0" destOrd="0" presId="urn:microsoft.com/office/officeart/2005/8/layout/radial4"/>
    <dgm:cxn modelId="{3A6E36F0-CCF8-4ACD-A781-3FBB9AD7C5E1}" type="presOf" srcId="{0111B184-F56E-4FB4-8A76-37DE8D4258AF}" destId="{6A8B747A-BE24-4673-AEBE-22ACCC45849C}" srcOrd="0" destOrd="0" presId="urn:microsoft.com/office/officeart/2005/8/layout/radial4"/>
    <dgm:cxn modelId="{37A16B03-E7A5-492E-A92C-EB948A9CDEF3}" type="presOf" srcId="{E7E7F7B3-8A18-4345-BF1C-0F57E9266D80}" destId="{99EC0247-4082-455C-90E2-0C05901A683A}" srcOrd="0" destOrd="0" presId="urn:microsoft.com/office/officeart/2005/8/layout/radial4"/>
    <dgm:cxn modelId="{14E7B47B-CD7C-4A80-A0E1-086E114E00C4}" type="presOf" srcId="{A64B1BEB-C06F-4B6D-A4BA-9B25F6E2E944}" destId="{D2444787-AE57-4282-ACB5-094CCBC509C9}" srcOrd="0" destOrd="0" presId="urn:microsoft.com/office/officeart/2005/8/layout/radial4"/>
    <dgm:cxn modelId="{9E2C02CB-0625-4EDA-A96C-8355F550355F}" srcId="{6E596F63-2683-4232-82F3-414107ACDBDC}" destId="{45D6154D-FF65-4EC8-B0A9-956036FB2FB5}" srcOrd="0" destOrd="0" parTransId="{A64B1BEB-C06F-4B6D-A4BA-9B25F6E2E944}" sibTransId="{2E8089F7-AA13-4CAD-B016-73C5DEB32500}"/>
    <dgm:cxn modelId="{60CA07BA-233C-4EC8-8049-EAE714828768}" type="presParOf" srcId="{176C8C19-C794-42B0-8507-CAE5803DEE64}" destId="{F1C2832C-778F-45B6-BB50-2F3F084F5F6D}" srcOrd="0" destOrd="0" presId="urn:microsoft.com/office/officeart/2005/8/layout/radial4"/>
    <dgm:cxn modelId="{9862C466-9DEA-4F41-AF48-72AE32B6408A}" type="presParOf" srcId="{176C8C19-C794-42B0-8507-CAE5803DEE64}" destId="{D2444787-AE57-4282-ACB5-094CCBC509C9}" srcOrd="1" destOrd="0" presId="urn:microsoft.com/office/officeart/2005/8/layout/radial4"/>
    <dgm:cxn modelId="{94A10E40-0EE6-432D-B242-DC20D6379C9E}" type="presParOf" srcId="{176C8C19-C794-42B0-8507-CAE5803DEE64}" destId="{77C74057-4CD2-4C69-B89A-0FE56E29D118}" srcOrd="2" destOrd="0" presId="urn:microsoft.com/office/officeart/2005/8/layout/radial4"/>
    <dgm:cxn modelId="{37F6D218-6A59-4042-800A-97D7D602DFB6}" type="presParOf" srcId="{176C8C19-C794-42B0-8507-CAE5803DEE64}" destId="{AB15A1E3-7D7A-41E2-9FD4-08E6519AF61F}" srcOrd="3" destOrd="0" presId="urn:microsoft.com/office/officeart/2005/8/layout/radial4"/>
    <dgm:cxn modelId="{E8C141CB-05DD-41E2-AD2C-910D59CAB3E5}" type="presParOf" srcId="{176C8C19-C794-42B0-8507-CAE5803DEE64}" destId="{6A8B747A-BE24-4673-AEBE-22ACCC45849C}" srcOrd="4" destOrd="0" presId="urn:microsoft.com/office/officeart/2005/8/layout/radial4"/>
    <dgm:cxn modelId="{3E8332C2-A404-499C-A754-F7E99C48BD45}" type="presParOf" srcId="{176C8C19-C794-42B0-8507-CAE5803DEE64}" destId="{99EC0247-4082-455C-90E2-0C05901A683A}" srcOrd="5" destOrd="0" presId="urn:microsoft.com/office/officeart/2005/8/layout/radial4"/>
    <dgm:cxn modelId="{ACCC487C-F79F-46B2-8DEB-E4B9E0C29E50}" type="presParOf" srcId="{176C8C19-C794-42B0-8507-CAE5803DEE64}" destId="{C26429B0-BE35-4423-93D5-F9762C778B3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3F0DDB-7090-4E1E-B32D-42562A7A03A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7841C-C8CF-416F-81BB-517966718622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/>
            <a:t>Тяжесть трудового процесса</a:t>
          </a:r>
          <a:endParaRPr lang="ru-RU" sz="1800" b="1" dirty="0"/>
        </a:p>
      </dgm:t>
    </dgm:pt>
    <dgm:pt modelId="{DF7F6747-4042-47B9-B6BE-31D6B365EDC5}" type="parTrans" cxnId="{08209AD5-0C37-4D5E-A624-2B4819DC2994}">
      <dgm:prSet/>
      <dgm:spPr/>
      <dgm:t>
        <a:bodyPr/>
        <a:lstStyle/>
        <a:p>
          <a:endParaRPr lang="ru-RU"/>
        </a:p>
      </dgm:t>
    </dgm:pt>
    <dgm:pt modelId="{04DE8408-2049-4300-BA78-99E46BEDC694}" type="sibTrans" cxnId="{08209AD5-0C37-4D5E-A624-2B4819DC2994}">
      <dgm:prSet/>
      <dgm:spPr/>
      <dgm:t>
        <a:bodyPr/>
        <a:lstStyle/>
        <a:p>
          <a:endParaRPr lang="ru-RU"/>
        </a:p>
      </dgm:t>
    </dgm:pt>
    <dgm:pt modelId="{11ABFABE-2DA4-4C04-803F-F1F4C97CAA22}">
      <dgm:prSet phldrT="[Текст]" custT="1"/>
      <dgm:spPr/>
      <dgm:t>
        <a:bodyPr/>
        <a:lstStyle/>
        <a:p>
          <a:r>
            <a:rPr lang="ru-RU" sz="1400" dirty="0" smtClean="0"/>
            <a:t>Масса поднимаемого и перемещаемого вручную груза вручную</a:t>
          </a:r>
          <a:endParaRPr lang="ru-RU" sz="1400" dirty="0"/>
        </a:p>
      </dgm:t>
    </dgm:pt>
    <dgm:pt modelId="{4725BD0C-6C8C-4935-B7A0-509561253F8B}" type="parTrans" cxnId="{4AEEB168-A86E-4774-8CED-7C7E077C5BD4}">
      <dgm:prSet/>
      <dgm:spPr/>
      <dgm:t>
        <a:bodyPr/>
        <a:lstStyle/>
        <a:p>
          <a:endParaRPr lang="ru-RU"/>
        </a:p>
      </dgm:t>
    </dgm:pt>
    <dgm:pt modelId="{72C4C896-19E6-4A6D-9FD7-E3287C4E379D}" type="sibTrans" cxnId="{4AEEB168-A86E-4774-8CED-7C7E077C5BD4}">
      <dgm:prSet/>
      <dgm:spPr/>
      <dgm:t>
        <a:bodyPr/>
        <a:lstStyle/>
        <a:p>
          <a:endParaRPr lang="ru-RU"/>
        </a:p>
      </dgm:t>
    </dgm:pt>
    <dgm:pt modelId="{C20DAFD7-E6B8-4C68-B143-2C1DEB09BFD8}">
      <dgm:prSet phldrT="[Текст]" custT="1"/>
      <dgm:spPr/>
      <dgm:t>
        <a:bodyPr/>
        <a:lstStyle/>
        <a:p>
          <a:r>
            <a:rPr lang="ru-RU" sz="1400" dirty="0" smtClean="0"/>
            <a:t>Стереотипные рабочие движения</a:t>
          </a:r>
          <a:endParaRPr lang="ru-RU" sz="1400" dirty="0"/>
        </a:p>
      </dgm:t>
    </dgm:pt>
    <dgm:pt modelId="{A3A631DF-6600-48D8-AE5B-13A296E480A1}" type="parTrans" cxnId="{FD0E0ADD-CEA1-4068-9880-BA7D730A96BE}">
      <dgm:prSet/>
      <dgm:spPr/>
      <dgm:t>
        <a:bodyPr/>
        <a:lstStyle/>
        <a:p>
          <a:endParaRPr lang="ru-RU"/>
        </a:p>
      </dgm:t>
    </dgm:pt>
    <dgm:pt modelId="{49EB01F8-76C6-45E3-A44E-366C89631500}" type="sibTrans" cxnId="{FD0E0ADD-CEA1-4068-9880-BA7D730A96BE}">
      <dgm:prSet/>
      <dgm:spPr/>
      <dgm:t>
        <a:bodyPr/>
        <a:lstStyle/>
        <a:p>
          <a:endParaRPr lang="ru-RU"/>
        </a:p>
      </dgm:t>
    </dgm:pt>
    <dgm:pt modelId="{E5704268-0E35-497E-8F92-42A5995794E2}">
      <dgm:prSet phldrT="[Текст]" custT="1"/>
      <dgm:spPr/>
      <dgm:t>
        <a:bodyPr/>
        <a:lstStyle/>
        <a:p>
          <a:r>
            <a:rPr lang="ru-RU" sz="1400" dirty="0" smtClean="0"/>
            <a:t>Статическая нагрузка</a:t>
          </a:r>
          <a:endParaRPr lang="ru-RU" sz="1400" dirty="0"/>
        </a:p>
      </dgm:t>
    </dgm:pt>
    <dgm:pt modelId="{B7051465-1DB4-4031-B9C0-6934D6C856A7}" type="parTrans" cxnId="{22CA8DBF-1C20-422B-A58B-23EDABC9AB1A}">
      <dgm:prSet/>
      <dgm:spPr/>
      <dgm:t>
        <a:bodyPr/>
        <a:lstStyle/>
        <a:p>
          <a:endParaRPr lang="ru-RU"/>
        </a:p>
      </dgm:t>
    </dgm:pt>
    <dgm:pt modelId="{C3332257-26D4-429A-9DD5-C3670EF0D323}" type="sibTrans" cxnId="{22CA8DBF-1C20-422B-A58B-23EDABC9AB1A}">
      <dgm:prSet/>
      <dgm:spPr/>
      <dgm:t>
        <a:bodyPr/>
        <a:lstStyle/>
        <a:p>
          <a:endParaRPr lang="ru-RU"/>
        </a:p>
      </dgm:t>
    </dgm:pt>
    <dgm:pt modelId="{0E7D9986-4998-4C2F-94ED-776F96B57954}">
      <dgm:prSet phldrT="[Текст]" custT="1"/>
      <dgm:spPr/>
      <dgm:t>
        <a:bodyPr/>
        <a:lstStyle/>
        <a:p>
          <a:r>
            <a:rPr lang="ru-RU" sz="1400" dirty="0" smtClean="0"/>
            <a:t>Физическая динамическая нагрузка</a:t>
          </a:r>
          <a:endParaRPr lang="ru-RU" sz="1400" dirty="0"/>
        </a:p>
      </dgm:t>
    </dgm:pt>
    <dgm:pt modelId="{0A9CCF53-D403-4E02-B524-A46B16AE3425}" type="parTrans" cxnId="{72086C3C-DED3-4586-AA03-F337257C5315}">
      <dgm:prSet/>
      <dgm:spPr/>
      <dgm:t>
        <a:bodyPr/>
        <a:lstStyle/>
        <a:p>
          <a:endParaRPr lang="ru-RU"/>
        </a:p>
      </dgm:t>
    </dgm:pt>
    <dgm:pt modelId="{E73EF7D9-8CC2-4691-8A79-C1979FF78B17}" type="sibTrans" cxnId="{72086C3C-DED3-4586-AA03-F337257C5315}">
      <dgm:prSet/>
      <dgm:spPr/>
      <dgm:t>
        <a:bodyPr/>
        <a:lstStyle/>
        <a:p>
          <a:endParaRPr lang="ru-RU"/>
        </a:p>
      </dgm:t>
    </dgm:pt>
    <dgm:pt modelId="{51217082-4E65-45FF-8FBD-5FB4FA2DEDDD}">
      <dgm:prSet phldrT="[Текст]" custT="1"/>
      <dgm:spPr/>
      <dgm:t>
        <a:bodyPr/>
        <a:lstStyle/>
        <a:p>
          <a:r>
            <a:rPr lang="ru-RU" sz="1400" dirty="0" smtClean="0"/>
            <a:t>Рабочая поза</a:t>
          </a:r>
          <a:endParaRPr lang="ru-RU" sz="1400" dirty="0"/>
        </a:p>
      </dgm:t>
    </dgm:pt>
    <dgm:pt modelId="{C646B2A5-6742-4BC0-B49C-43C67C4C876B}" type="parTrans" cxnId="{691673B2-E024-41C2-ACE4-CB779DAB757D}">
      <dgm:prSet/>
      <dgm:spPr/>
      <dgm:t>
        <a:bodyPr/>
        <a:lstStyle/>
        <a:p>
          <a:endParaRPr lang="ru-RU"/>
        </a:p>
      </dgm:t>
    </dgm:pt>
    <dgm:pt modelId="{49085A93-CF55-46B3-ADEC-EEE502FD2D08}" type="sibTrans" cxnId="{691673B2-E024-41C2-ACE4-CB779DAB757D}">
      <dgm:prSet/>
      <dgm:spPr/>
      <dgm:t>
        <a:bodyPr/>
        <a:lstStyle/>
        <a:p>
          <a:endParaRPr lang="ru-RU"/>
        </a:p>
      </dgm:t>
    </dgm:pt>
    <dgm:pt modelId="{C39556C0-1BF3-461C-85CA-B317FB0D4257}">
      <dgm:prSet phldrT="[Текст]" custT="1"/>
      <dgm:spPr/>
      <dgm:t>
        <a:bodyPr/>
        <a:lstStyle/>
        <a:p>
          <a:r>
            <a:rPr lang="ru-RU" sz="1400" dirty="0" smtClean="0"/>
            <a:t>Наклоны корпуса тела работника</a:t>
          </a:r>
          <a:endParaRPr lang="ru-RU" sz="1400" dirty="0"/>
        </a:p>
      </dgm:t>
    </dgm:pt>
    <dgm:pt modelId="{2E440642-DF1F-478B-9377-319E1573598B}" type="parTrans" cxnId="{B996EF84-C12A-4261-B76C-C389350C9166}">
      <dgm:prSet/>
      <dgm:spPr/>
      <dgm:t>
        <a:bodyPr/>
        <a:lstStyle/>
        <a:p>
          <a:endParaRPr lang="ru-RU"/>
        </a:p>
      </dgm:t>
    </dgm:pt>
    <dgm:pt modelId="{B36F39D7-0441-47E7-BBE0-705C936CBBB3}" type="sibTrans" cxnId="{B996EF84-C12A-4261-B76C-C389350C9166}">
      <dgm:prSet/>
      <dgm:spPr/>
      <dgm:t>
        <a:bodyPr/>
        <a:lstStyle/>
        <a:p>
          <a:endParaRPr lang="ru-RU"/>
        </a:p>
      </dgm:t>
    </dgm:pt>
    <dgm:pt modelId="{4CB67891-0563-48AC-909A-E870C9EC952A}">
      <dgm:prSet phldrT="[Текст]" custT="1"/>
      <dgm:spPr/>
      <dgm:t>
        <a:bodyPr/>
        <a:lstStyle/>
        <a:p>
          <a:r>
            <a:rPr lang="ru-RU" sz="1400" dirty="0" smtClean="0"/>
            <a:t>Перемещение в пространстве</a:t>
          </a:r>
          <a:endParaRPr lang="ru-RU" sz="1400" dirty="0"/>
        </a:p>
      </dgm:t>
    </dgm:pt>
    <dgm:pt modelId="{BF1EB391-DDEF-43DA-B1AD-E23E606CE76A}" type="parTrans" cxnId="{2316C42C-9317-43D3-AE51-0A7FBF209103}">
      <dgm:prSet/>
      <dgm:spPr/>
      <dgm:t>
        <a:bodyPr/>
        <a:lstStyle/>
        <a:p>
          <a:endParaRPr lang="ru-RU"/>
        </a:p>
      </dgm:t>
    </dgm:pt>
    <dgm:pt modelId="{50A7652B-205A-40FC-8910-4C83228DB902}" type="sibTrans" cxnId="{2316C42C-9317-43D3-AE51-0A7FBF209103}">
      <dgm:prSet/>
      <dgm:spPr/>
      <dgm:t>
        <a:bodyPr/>
        <a:lstStyle/>
        <a:p>
          <a:endParaRPr lang="ru-RU"/>
        </a:p>
      </dgm:t>
    </dgm:pt>
    <dgm:pt modelId="{F33BAD61-FF20-497E-BBD0-BFF3C6B72E5D}" type="pres">
      <dgm:prSet presAssocID="{333F0DDB-7090-4E1E-B32D-42562A7A03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D309D2-51AF-4932-8212-9292C587EE4D}" type="pres">
      <dgm:prSet presAssocID="{3157841C-C8CF-416F-81BB-517966718622}" presName="centerShape" presStyleLbl="node0" presStyleIdx="0" presStyleCnt="1" custScaleX="170375" custScaleY="112952"/>
      <dgm:spPr/>
      <dgm:t>
        <a:bodyPr/>
        <a:lstStyle/>
        <a:p>
          <a:endParaRPr lang="ru-RU"/>
        </a:p>
      </dgm:t>
    </dgm:pt>
    <dgm:pt modelId="{203EBE23-C8B6-4B7B-A7EB-23D1D8E3733D}" type="pres">
      <dgm:prSet presAssocID="{4725BD0C-6C8C-4935-B7A0-509561253F8B}" presName="parTrans" presStyleLbl="sibTrans2D1" presStyleIdx="0" presStyleCnt="7"/>
      <dgm:spPr/>
      <dgm:t>
        <a:bodyPr/>
        <a:lstStyle/>
        <a:p>
          <a:endParaRPr lang="ru-RU"/>
        </a:p>
      </dgm:t>
    </dgm:pt>
    <dgm:pt modelId="{B6043DD4-1D86-4777-A197-C58202A96E68}" type="pres">
      <dgm:prSet presAssocID="{4725BD0C-6C8C-4935-B7A0-509561253F8B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8E785F7C-3E37-400A-8F7A-A5878C98351A}" type="pres">
      <dgm:prSet presAssocID="{11ABFABE-2DA4-4C04-803F-F1F4C97CAA22}" presName="node" presStyleLbl="node1" presStyleIdx="0" presStyleCnt="7" custScaleX="183097" custRadScaleRad="100431" custRadScaleInc="40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8CB78-5186-491C-8AF9-A7CAE00FF54B}" type="pres">
      <dgm:prSet presAssocID="{A3A631DF-6600-48D8-AE5B-13A296E480A1}" presName="parTrans" presStyleLbl="sibTrans2D1" presStyleIdx="1" presStyleCnt="7"/>
      <dgm:spPr/>
      <dgm:t>
        <a:bodyPr/>
        <a:lstStyle/>
        <a:p>
          <a:endParaRPr lang="ru-RU"/>
        </a:p>
      </dgm:t>
    </dgm:pt>
    <dgm:pt modelId="{5EA84D49-4744-4E66-A52C-40113176F1C9}" type="pres">
      <dgm:prSet presAssocID="{A3A631DF-6600-48D8-AE5B-13A296E480A1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4FFB40D9-DA0B-4CE2-ABD3-C31B6ED683BC}" type="pres">
      <dgm:prSet presAssocID="{C20DAFD7-E6B8-4C68-B143-2C1DEB09BFD8}" presName="node" presStyleLbl="node1" presStyleIdx="1" presStyleCnt="7" custScaleX="173689" custScaleY="115152" custRadScaleRad="145204" custRadScaleInc="23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C7CD0-13F2-4D5C-A7F8-000681548DFC}" type="pres">
      <dgm:prSet presAssocID="{B7051465-1DB4-4031-B9C0-6934D6C856A7}" presName="parTrans" presStyleLbl="sibTrans2D1" presStyleIdx="2" presStyleCnt="7"/>
      <dgm:spPr/>
      <dgm:t>
        <a:bodyPr/>
        <a:lstStyle/>
        <a:p>
          <a:endParaRPr lang="ru-RU"/>
        </a:p>
      </dgm:t>
    </dgm:pt>
    <dgm:pt modelId="{E8463D3F-073B-4B66-8A93-6A3AA2B69C79}" type="pres">
      <dgm:prSet presAssocID="{B7051465-1DB4-4031-B9C0-6934D6C856A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E58C6D33-CE11-4F2A-82E7-DF565DE10356}" type="pres">
      <dgm:prSet presAssocID="{E5704268-0E35-497E-8F92-42A5995794E2}" presName="node" presStyleLbl="node1" presStyleIdx="2" presStyleCnt="7" custScaleX="163322" custScaleY="115154" custRadScaleRad="123431" custRadScaleInc="-93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FFDB8-8D43-4FCB-9FB4-718F77F98EDE}" type="pres">
      <dgm:prSet presAssocID="{0A9CCF53-D403-4E02-B524-A46B16AE3425}" presName="parTrans" presStyleLbl="sibTrans2D1" presStyleIdx="3" presStyleCnt="7"/>
      <dgm:spPr/>
      <dgm:t>
        <a:bodyPr/>
        <a:lstStyle/>
        <a:p>
          <a:endParaRPr lang="ru-RU"/>
        </a:p>
      </dgm:t>
    </dgm:pt>
    <dgm:pt modelId="{834653E7-EF12-42F4-B05A-30BAFDE06EFC}" type="pres">
      <dgm:prSet presAssocID="{0A9CCF53-D403-4E02-B524-A46B16AE342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9E473388-E304-4DEA-A364-0AA46F967728}" type="pres">
      <dgm:prSet presAssocID="{0E7D9986-4998-4C2F-94ED-776F96B57954}" presName="node" presStyleLbl="node1" presStyleIdx="3" presStyleCnt="7" custScaleX="167945" custScaleY="111324" custRadScaleRad="131574" custRadScaleInc="-196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68CB6-EECC-44B0-BE62-83915BC02C1C}" type="pres">
      <dgm:prSet presAssocID="{C646B2A5-6742-4BC0-B49C-43C67C4C876B}" presName="parTrans" presStyleLbl="sibTrans2D1" presStyleIdx="4" presStyleCnt="7"/>
      <dgm:spPr/>
      <dgm:t>
        <a:bodyPr/>
        <a:lstStyle/>
        <a:p>
          <a:endParaRPr lang="ru-RU"/>
        </a:p>
      </dgm:t>
    </dgm:pt>
    <dgm:pt modelId="{11848AB7-DE7C-4E6F-ACF1-51B1AB5ACE5A}" type="pres">
      <dgm:prSet presAssocID="{C646B2A5-6742-4BC0-B49C-43C67C4C876B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73952D76-1D57-4D77-BBC6-A0740FC43042}" type="pres">
      <dgm:prSet presAssocID="{51217082-4E65-45FF-8FBD-5FB4FA2DEDDD}" presName="node" presStyleLbl="node1" presStyleIdx="4" presStyleCnt="7" custScaleX="126476" custRadScaleRad="99754" custRadScaleInc="-45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D56B1-D11A-4B6A-94FD-5155FC09596E}" type="pres">
      <dgm:prSet presAssocID="{2E440642-DF1F-478B-9377-319E1573598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DEAB71F5-23BA-493E-9570-1A1957E01A1A}" type="pres">
      <dgm:prSet presAssocID="{2E440642-DF1F-478B-9377-319E1573598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08E7CB09-0AC4-475C-85C8-FAC119F26809}" type="pres">
      <dgm:prSet presAssocID="{C39556C0-1BF3-461C-85CA-B317FB0D4257}" presName="node" presStyleLbl="node1" presStyleIdx="5" presStyleCnt="7" custScaleX="151028" custRadScaleRad="98844" custRadScaleInc="-446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44F19-4140-4A62-B1E9-1812A4D44E95}" type="pres">
      <dgm:prSet presAssocID="{BF1EB391-DDEF-43DA-B1AD-E23E606CE76A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080877F-1F21-47AB-8895-7DFBF09FC0FA}" type="pres">
      <dgm:prSet presAssocID="{BF1EB391-DDEF-43DA-B1AD-E23E606CE76A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79E76D75-20A4-4053-9B83-C3B2BFC10CA5}" type="pres">
      <dgm:prSet presAssocID="{4CB67891-0563-48AC-909A-E870C9EC952A}" presName="node" presStyleLbl="node1" presStyleIdx="6" presStyleCnt="7" custScaleX="137661" custRadScaleRad="130425" custRadScaleInc="-300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4FD1FF-1EC3-4CF6-89AE-9F0572DB4DEB}" type="presOf" srcId="{A3A631DF-6600-48D8-AE5B-13A296E480A1}" destId="{FDF8CB78-5186-491C-8AF9-A7CAE00FF54B}" srcOrd="0" destOrd="0" presId="urn:microsoft.com/office/officeart/2005/8/layout/radial5"/>
    <dgm:cxn modelId="{4A0A678D-4A44-4C4E-99ED-7EDE29FD3A3C}" type="presOf" srcId="{A3A631DF-6600-48D8-AE5B-13A296E480A1}" destId="{5EA84D49-4744-4E66-A52C-40113176F1C9}" srcOrd="1" destOrd="0" presId="urn:microsoft.com/office/officeart/2005/8/layout/radial5"/>
    <dgm:cxn modelId="{D4DA06FD-2FBF-4240-865C-F37E442BF20C}" type="presOf" srcId="{C646B2A5-6742-4BC0-B49C-43C67C4C876B}" destId="{11848AB7-DE7C-4E6F-ACF1-51B1AB5ACE5A}" srcOrd="1" destOrd="0" presId="urn:microsoft.com/office/officeart/2005/8/layout/radial5"/>
    <dgm:cxn modelId="{68D0060B-8918-4917-9C77-0E27B03E946A}" type="presOf" srcId="{3157841C-C8CF-416F-81BB-517966718622}" destId="{5BD309D2-51AF-4932-8212-9292C587EE4D}" srcOrd="0" destOrd="0" presId="urn:microsoft.com/office/officeart/2005/8/layout/radial5"/>
    <dgm:cxn modelId="{2316C42C-9317-43D3-AE51-0A7FBF209103}" srcId="{3157841C-C8CF-416F-81BB-517966718622}" destId="{4CB67891-0563-48AC-909A-E870C9EC952A}" srcOrd="6" destOrd="0" parTransId="{BF1EB391-DDEF-43DA-B1AD-E23E606CE76A}" sibTransId="{50A7652B-205A-40FC-8910-4C83228DB902}"/>
    <dgm:cxn modelId="{FD0E0ADD-CEA1-4068-9880-BA7D730A96BE}" srcId="{3157841C-C8CF-416F-81BB-517966718622}" destId="{C20DAFD7-E6B8-4C68-B143-2C1DEB09BFD8}" srcOrd="1" destOrd="0" parTransId="{A3A631DF-6600-48D8-AE5B-13A296E480A1}" sibTransId="{49EB01F8-76C6-45E3-A44E-366C89631500}"/>
    <dgm:cxn modelId="{D9F5722D-6BE5-4A70-AAEC-84C7354DE7F4}" type="presOf" srcId="{0E7D9986-4998-4C2F-94ED-776F96B57954}" destId="{9E473388-E304-4DEA-A364-0AA46F967728}" srcOrd="0" destOrd="0" presId="urn:microsoft.com/office/officeart/2005/8/layout/radial5"/>
    <dgm:cxn modelId="{C94DE722-C90B-48C4-8864-72CDDF8F9416}" type="presOf" srcId="{2E440642-DF1F-478B-9377-319E1573598B}" destId="{DEAB71F5-23BA-493E-9570-1A1957E01A1A}" srcOrd="1" destOrd="0" presId="urn:microsoft.com/office/officeart/2005/8/layout/radial5"/>
    <dgm:cxn modelId="{348A0DC4-35BA-4393-8D6C-A3F5AEB1089C}" type="presOf" srcId="{4725BD0C-6C8C-4935-B7A0-509561253F8B}" destId="{B6043DD4-1D86-4777-A197-C58202A96E68}" srcOrd="1" destOrd="0" presId="urn:microsoft.com/office/officeart/2005/8/layout/radial5"/>
    <dgm:cxn modelId="{4AEEB168-A86E-4774-8CED-7C7E077C5BD4}" srcId="{3157841C-C8CF-416F-81BB-517966718622}" destId="{11ABFABE-2DA4-4C04-803F-F1F4C97CAA22}" srcOrd="0" destOrd="0" parTransId="{4725BD0C-6C8C-4935-B7A0-509561253F8B}" sibTransId="{72C4C896-19E6-4A6D-9FD7-E3287C4E379D}"/>
    <dgm:cxn modelId="{3D7DDD28-46AD-4EB8-A2E6-027D77594894}" type="presOf" srcId="{C646B2A5-6742-4BC0-B49C-43C67C4C876B}" destId="{8A668CB6-EECC-44B0-BE62-83915BC02C1C}" srcOrd="0" destOrd="0" presId="urn:microsoft.com/office/officeart/2005/8/layout/radial5"/>
    <dgm:cxn modelId="{E9485371-9096-44D2-8770-E2D54A2FCE30}" type="presOf" srcId="{E5704268-0E35-497E-8F92-42A5995794E2}" destId="{E58C6D33-CE11-4F2A-82E7-DF565DE10356}" srcOrd="0" destOrd="0" presId="urn:microsoft.com/office/officeart/2005/8/layout/radial5"/>
    <dgm:cxn modelId="{420B4A5E-3C9B-4B89-AFCA-E75001B95A96}" type="presOf" srcId="{2E440642-DF1F-478B-9377-319E1573598B}" destId="{29AD56B1-D11A-4B6A-94FD-5155FC09596E}" srcOrd="0" destOrd="0" presId="urn:microsoft.com/office/officeart/2005/8/layout/radial5"/>
    <dgm:cxn modelId="{691673B2-E024-41C2-ACE4-CB779DAB757D}" srcId="{3157841C-C8CF-416F-81BB-517966718622}" destId="{51217082-4E65-45FF-8FBD-5FB4FA2DEDDD}" srcOrd="4" destOrd="0" parTransId="{C646B2A5-6742-4BC0-B49C-43C67C4C876B}" sibTransId="{49085A93-CF55-46B3-ADEC-EEE502FD2D08}"/>
    <dgm:cxn modelId="{1EBE0531-14C9-4885-B070-5B4E1F473644}" type="presOf" srcId="{333F0DDB-7090-4E1E-B32D-42562A7A03A6}" destId="{F33BAD61-FF20-497E-BBD0-BFF3C6B72E5D}" srcOrd="0" destOrd="0" presId="urn:microsoft.com/office/officeart/2005/8/layout/radial5"/>
    <dgm:cxn modelId="{72086C3C-DED3-4586-AA03-F337257C5315}" srcId="{3157841C-C8CF-416F-81BB-517966718622}" destId="{0E7D9986-4998-4C2F-94ED-776F96B57954}" srcOrd="3" destOrd="0" parTransId="{0A9CCF53-D403-4E02-B524-A46B16AE3425}" sibTransId="{E73EF7D9-8CC2-4691-8A79-C1979FF78B17}"/>
    <dgm:cxn modelId="{08209AD5-0C37-4D5E-A624-2B4819DC2994}" srcId="{333F0DDB-7090-4E1E-B32D-42562A7A03A6}" destId="{3157841C-C8CF-416F-81BB-517966718622}" srcOrd="0" destOrd="0" parTransId="{DF7F6747-4042-47B9-B6BE-31D6B365EDC5}" sibTransId="{04DE8408-2049-4300-BA78-99E46BEDC694}"/>
    <dgm:cxn modelId="{5BBAB3A9-637E-436A-8D32-A100693A0FDC}" type="presOf" srcId="{C20DAFD7-E6B8-4C68-B143-2C1DEB09BFD8}" destId="{4FFB40D9-DA0B-4CE2-ABD3-C31B6ED683BC}" srcOrd="0" destOrd="0" presId="urn:microsoft.com/office/officeart/2005/8/layout/radial5"/>
    <dgm:cxn modelId="{0C04EAEF-458A-4C35-9A24-F92556DB765F}" type="presOf" srcId="{B7051465-1DB4-4031-B9C0-6934D6C856A7}" destId="{E8463D3F-073B-4B66-8A93-6A3AA2B69C79}" srcOrd="1" destOrd="0" presId="urn:microsoft.com/office/officeart/2005/8/layout/radial5"/>
    <dgm:cxn modelId="{748FEE9B-0A4A-49F8-A959-61D2C4E20B30}" type="presOf" srcId="{4725BD0C-6C8C-4935-B7A0-509561253F8B}" destId="{203EBE23-C8B6-4B7B-A7EB-23D1D8E3733D}" srcOrd="0" destOrd="0" presId="urn:microsoft.com/office/officeart/2005/8/layout/radial5"/>
    <dgm:cxn modelId="{22CA8DBF-1C20-422B-A58B-23EDABC9AB1A}" srcId="{3157841C-C8CF-416F-81BB-517966718622}" destId="{E5704268-0E35-497E-8F92-42A5995794E2}" srcOrd="2" destOrd="0" parTransId="{B7051465-1DB4-4031-B9C0-6934D6C856A7}" sibTransId="{C3332257-26D4-429A-9DD5-C3670EF0D323}"/>
    <dgm:cxn modelId="{DBDF34FE-6366-4087-8DA4-6B74D55B7894}" type="presOf" srcId="{51217082-4E65-45FF-8FBD-5FB4FA2DEDDD}" destId="{73952D76-1D57-4D77-BBC6-A0740FC43042}" srcOrd="0" destOrd="0" presId="urn:microsoft.com/office/officeart/2005/8/layout/radial5"/>
    <dgm:cxn modelId="{47354398-3300-4AE3-BF06-5D2A665A8154}" type="presOf" srcId="{BF1EB391-DDEF-43DA-B1AD-E23E606CE76A}" destId="{0080877F-1F21-47AB-8895-7DFBF09FC0FA}" srcOrd="1" destOrd="0" presId="urn:microsoft.com/office/officeart/2005/8/layout/radial5"/>
    <dgm:cxn modelId="{3883EA40-A1DF-486B-A6D3-71360CC3C921}" type="presOf" srcId="{C39556C0-1BF3-461C-85CA-B317FB0D4257}" destId="{08E7CB09-0AC4-475C-85C8-FAC119F26809}" srcOrd="0" destOrd="0" presId="urn:microsoft.com/office/officeart/2005/8/layout/radial5"/>
    <dgm:cxn modelId="{B88C0392-9E1E-4D01-98F2-0874DECA8625}" type="presOf" srcId="{0A9CCF53-D403-4E02-B524-A46B16AE3425}" destId="{4F5FFDB8-8D43-4FCB-9FB4-718F77F98EDE}" srcOrd="0" destOrd="0" presId="urn:microsoft.com/office/officeart/2005/8/layout/radial5"/>
    <dgm:cxn modelId="{C8826821-5045-4CE0-BEBD-505DA8ADDE44}" type="presOf" srcId="{0A9CCF53-D403-4E02-B524-A46B16AE3425}" destId="{834653E7-EF12-42F4-B05A-30BAFDE06EFC}" srcOrd="1" destOrd="0" presId="urn:microsoft.com/office/officeart/2005/8/layout/radial5"/>
    <dgm:cxn modelId="{0A96AE00-A50B-49CB-B6F3-73B4D18F3827}" type="presOf" srcId="{11ABFABE-2DA4-4C04-803F-F1F4C97CAA22}" destId="{8E785F7C-3E37-400A-8F7A-A5878C98351A}" srcOrd="0" destOrd="0" presId="urn:microsoft.com/office/officeart/2005/8/layout/radial5"/>
    <dgm:cxn modelId="{155CC3D3-5744-42E0-9D63-743AB8BDD728}" type="presOf" srcId="{B7051465-1DB4-4031-B9C0-6934D6C856A7}" destId="{19CC7CD0-13F2-4D5C-A7F8-000681548DFC}" srcOrd="0" destOrd="0" presId="urn:microsoft.com/office/officeart/2005/8/layout/radial5"/>
    <dgm:cxn modelId="{25C45938-E944-45BF-85E2-EDFAC0256BE6}" type="presOf" srcId="{4CB67891-0563-48AC-909A-E870C9EC952A}" destId="{79E76D75-20A4-4053-9B83-C3B2BFC10CA5}" srcOrd="0" destOrd="0" presId="urn:microsoft.com/office/officeart/2005/8/layout/radial5"/>
    <dgm:cxn modelId="{E4594535-8B2A-41AE-9386-C3E624C6272B}" type="presOf" srcId="{BF1EB391-DDEF-43DA-B1AD-E23E606CE76A}" destId="{86844F19-4140-4A62-B1E9-1812A4D44E95}" srcOrd="0" destOrd="0" presId="urn:microsoft.com/office/officeart/2005/8/layout/radial5"/>
    <dgm:cxn modelId="{B996EF84-C12A-4261-B76C-C389350C9166}" srcId="{3157841C-C8CF-416F-81BB-517966718622}" destId="{C39556C0-1BF3-461C-85CA-B317FB0D4257}" srcOrd="5" destOrd="0" parTransId="{2E440642-DF1F-478B-9377-319E1573598B}" sibTransId="{B36F39D7-0441-47E7-BBE0-705C936CBBB3}"/>
    <dgm:cxn modelId="{6001B1B9-61FF-4FFC-9865-9395A44D308C}" type="presParOf" srcId="{F33BAD61-FF20-497E-BBD0-BFF3C6B72E5D}" destId="{5BD309D2-51AF-4932-8212-9292C587EE4D}" srcOrd="0" destOrd="0" presId="urn:microsoft.com/office/officeart/2005/8/layout/radial5"/>
    <dgm:cxn modelId="{5AAF38F7-8DBD-4637-8BC1-D34A6BBFD20F}" type="presParOf" srcId="{F33BAD61-FF20-497E-BBD0-BFF3C6B72E5D}" destId="{203EBE23-C8B6-4B7B-A7EB-23D1D8E3733D}" srcOrd="1" destOrd="0" presId="urn:microsoft.com/office/officeart/2005/8/layout/radial5"/>
    <dgm:cxn modelId="{120FEF44-6CA6-4912-ACF8-5734B107501F}" type="presParOf" srcId="{203EBE23-C8B6-4B7B-A7EB-23D1D8E3733D}" destId="{B6043DD4-1D86-4777-A197-C58202A96E68}" srcOrd="0" destOrd="0" presId="urn:microsoft.com/office/officeart/2005/8/layout/radial5"/>
    <dgm:cxn modelId="{8A6AF814-9CA7-412A-A73D-8197C9E66FED}" type="presParOf" srcId="{F33BAD61-FF20-497E-BBD0-BFF3C6B72E5D}" destId="{8E785F7C-3E37-400A-8F7A-A5878C98351A}" srcOrd="2" destOrd="0" presId="urn:microsoft.com/office/officeart/2005/8/layout/radial5"/>
    <dgm:cxn modelId="{CEE3BCB8-D87C-4DC0-A28C-5B9A2998F58B}" type="presParOf" srcId="{F33BAD61-FF20-497E-BBD0-BFF3C6B72E5D}" destId="{FDF8CB78-5186-491C-8AF9-A7CAE00FF54B}" srcOrd="3" destOrd="0" presId="urn:microsoft.com/office/officeart/2005/8/layout/radial5"/>
    <dgm:cxn modelId="{9B9D7283-83F5-4721-A44F-73B79B45E673}" type="presParOf" srcId="{FDF8CB78-5186-491C-8AF9-A7CAE00FF54B}" destId="{5EA84D49-4744-4E66-A52C-40113176F1C9}" srcOrd="0" destOrd="0" presId="urn:microsoft.com/office/officeart/2005/8/layout/radial5"/>
    <dgm:cxn modelId="{24C90B2E-FBBA-4B75-8C86-44138A08D4B2}" type="presParOf" srcId="{F33BAD61-FF20-497E-BBD0-BFF3C6B72E5D}" destId="{4FFB40D9-DA0B-4CE2-ABD3-C31B6ED683BC}" srcOrd="4" destOrd="0" presId="urn:microsoft.com/office/officeart/2005/8/layout/radial5"/>
    <dgm:cxn modelId="{A8DB6777-DB26-426A-BE7D-B7C371D8C373}" type="presParOf" srcId="{F33BAD61-FF20-497E-BBD0-BFF3C6B72E5D}" destId="{19CC7CD0-13F2-4D5C-A7F8-000681548DFC}" srcOrd="5" destOrd="0" presId="urn:microsoft.com/office/officeart/2005/8/layout/radial5"/>
    <dgm:cxn modelId="{C8D810D0-7D57-4DB5-AD29-CBCB8FD23468}" type="presParOf" srcId="{19CC7CD0-13F2-4D5C-A7F8-000681548DFC}" destId="{E8463D3F-073B-4B66-8A93-6A3AA2B69C79}" srcOrd="0" destOrd="0" presId="urn:microsoft.com/office/officeart/2005/8/layout/radial5"/>
    <dgm:cxn modelId="{F525AEAC-3E73-4032-A263-317F02FD4547}" type="presParOf" srcId="{F33BAD61-FF20-497E-BBD0-BFF3C6B72E5D}" destId="{E58C6D33-CE11-4F2A-82E7-DF565DE10356}" srcOrd="6" destOrd="0" presId="urn:microsoft.com/office/officeart/2005/8/layout/radial5"/>
    <dgm:cxn modelId="{3EEAD2B8-3165-44AA-921F-32E966B92F94}" type="presParOf" srcId="{F33BAD61-FF20-497E-BBD0-BFF3C6B72E5D}" destId="{4F5FFDB8-8D43-4FCB-9FB4-718F77F98EDE}" srcOrd="7" destOrd="0" presId="urn:microsoft.com/office/officeart/2005/8/layout/radial5"/>
    <dgm:cxn modelId="{5F8EB1F4-92E2-4175-B3CB-075B10F1BBDF}" type="presParOf" srcId="{4F5FFDB8-8D43-4FCB-9FB4-718F77F98EDE}" destId="{834653E7-EF12-42F4-B05A-30BAFDE06EFC}" srcOrd="0" destOrd="0" presId="urn:microsoft.com/office/officeart/2005/8/layout/radial5"/>
    <dgm:cxn modelId="{8769089C-0C00-4256-96C9-4D59B41A7725}" type="presParOf" srcId="{F33BAD61-FF20-497E-BBD0-BFF3C6B72E5D}" destId="{9E473388-E304-4DEA-A364-0AA46F967728}" srcOrd="8" destOrd="0" presId="urn:microsoft.com/office/officeart/2005/8/layout/radial5"/>
    <dgm:cxn modelId="{DE6E3643-36FD-421B-8DBB-E247D6BF6180}" type="presParOf" srcId="{F33BAD61-FF20-497E-BBD0-BFF3C6B72E5D}" destId="{8A668CB6-EECC-44B0-BE62-83915BC02C1C}" srcOrd="9" destOrd="0" presId="urn:microsoft.com/office/officeart/2005/8/layout/radial5"/>
    <dgm:cxn modelId="{DC964050-78C4-4545-83F5-A3D7A31A9F4B}" type="presParOf" srcId="{8A668CB6-EECC-44B0-BE62-83915BC02C1C}" destId="{11848AB7-DE7C-4E6F-ACF1-51B1AB5ACE5A}" srcOrd="0" destOrd="0" presId="urn:microsoft.com/office/officeart/2005/8/layout/radial5"/>
    <dgm:cxn modelId="{FA14D97A-B22D-4709-B23A-CFBC991B2DB9}" type="presParOf" srcId="{F33BAD61-FF20-497E-BBD0-BFF3C6B72E5D}" destId="{73952D76-1D57-4D77-BBC6-A0740FC43042}" srcOrd="10" destOrd="0" presId="urn:microsoft.com/office/officeart/2005/8/layout/radial5"/>
    <dgm:cxn modelId="{FC38EDDF-5D4F-4850-A05F-308623B10950}" type="presParOf" srcId="{F33BAD61-FF20-497E-BBD0-BFF3C6B72E5D}" destId="{29AD56B1-D11A-4B6A-94FD-5155FC09596E}" srcOrd="11" destOrd="0" presId="urn:microsoft.com/office/officeart/2005/8/layout/radial5"/>
    <dgm:cxn modelId="{32ACF2D6-A9EB-4EBE-AA90-54D18A2FD6B4}" type="presParOf" srcId="{29AD56B1-D11A-4B6A-94FD-5155FC09596E}" destId="{DEAB71F5-23BA-493E-9570-1A1957E01A1A}" srcOrd="0" destOrd="0" presId="urn:microsoft.com/office/officeart/2005/8/layout/radial5"/>
    <dgm:cxn modelId="{4934430A-F5A6-4C76-92B8-63817CDC81BF}" type="presParOf" srcId="{F33BAD61-FF20-497E-BBD0-BFF3C6B72E5D}" destId="{08E7CB09-0AC4-475C-85C8-FAC119F26809}" srcOrd="12" destOrd="0" presId="urn:microsoft.com/office/officeart/2005/8/layout/radial5"/>
    <dgm:cxn modelId="{442E3246-D848-4AF8-8C25-720191C3327D}" type="presParOf" srcId="{F33BAD61-FF20-497E-BBD0-BFF3C6B72E5D}" destId="{86844F19-4140-4A62-B1E9-1812A4D44E95}" srcOrd="13" destOrd="0" presId="urn:microsoft.com/office/officeart/2005/8/layout/radial5"/>
    <dgm:cxn modelId="{6AD2E026-B5FD-4CBC-9CDA-B2DF119D735C}" type="presParOf" srcId="{86844F19-4140-4A62-B1E9-1812A4D44E95}" destId="{0080877F-1F21-47AB-8895-7DFBF09FC0FA}" srcOrd="0" destOrd="0" presId="urn:microsoft.com/office/officeart/2005/8/layout/radial5"/>
    <dgm:cxn modelId="{B217BB8B-D8A7-4FB2-A83C-5591094B4EA6}" type="presParOf" srcId="{F33BAD61-FF20-497E-BBD0-BFF3C6B72E5D}" destId="{79E76D75-20A4-4053-9B83-C3B2BFC10CA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3F0DDB-7090-4E1E-B32D-42562A7A03A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7841C-C8CF-416F-81BB-517966718622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/>
            <a:t>Напряженность трудового процесса</a:t>
          </a:r>
          <a:endParaRPr lang="ru-RU" sz="1800" b="1" dirty="0"/>
        </a:p>
      </dgm:t>
    </dgm:pt>
    <dgm:pt modelId="{DF7F6747-4042-47B9-B6BE-31D6B365EDC5}" type="parTrans" cxnId="{08209AD5-0C37-4D5E-A624-2B4819DC2994}">
      <dgm:prSet/>
      <dgm:spPr/>
      <dgm:t>
        <a:bodyPr/>
        <a:lstStyle/>
        <a:p>
          <a:endParaRPr lang="ru-RU"/>
        </a:p>
      </dgm:t>
    </dgm:pt>
    <dgm:pt modelId="{04DE8408-2049-4300-BA78-99E46BEDC694}" type="sibTrans" cxnId="{08209AD5-0C37-4D5E-A624-2B4819DC2994}">
      <dgm:prSet/>
      <dgm:spPr/>
      <dgm:t>
        <a:bodyPr/>
        <a:lstStyle/>
        <a:p>
          <a:endParaRPr lang="ru-RU"/>
        </a:p>
      </dgm:t>
    </dgm:pt>
    <dgm:pt modelId="{11ABFABE-2DA4-4C04-803F-F1F4C97CAA2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Длительность сосредоточенного наблюдения*</a:t>
          </a:r>
          <a:endParaRPr lang="ru-RU" sz="1400" dirty="0"/>
        </a:p>
      </dgm:t>
    </dgm:pt>
    <dgm:pt modelId="{4725BD0C-6C8C-4935-B7A0-509561253F8B}" type="parTrans" cxnId="{4AEEB168-A86E-4774-8CED-7C7E077C5BD4}">
      <dgm:prSet/>
      <dgm:spPr/>
      <dgm:t>
        <a:bodyPr/>
        <a:lstStyle/>
        <a:p>
          <a:endParaRPr lang="ru-RU"/>
        </a:p>
      </dgm:t>
    </dgm:pt>
    <dgm:pt modelId="{72C4C896-19E6-4A6D-9FD7-E3287C4E379D}" type="sibTrans" cxnId="{4AEEB168-A86E-4774-8CED-7C7E077C5BD4}">
      <dgm:prSet/>
      <dgm:spPr/>
      <dgm:t>
        <a:bodyPr/>
        <a:lstStyle/>
        <a:p>
          <a:endParaRPr lang="ru-RU"/>
        </a:p>
      </dgm:t>
    </dgm:pt>
    <dgm:pt modelId="{C20DAFD7-E6B8-4C68-B143-2C1DEB09BFD8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Плотность сигналов (световых, звуковых) и сообщений в ед. времени*</a:t>
          </a:r>
          <a:endParaRPr lang="ru-RU" sz="1400" dirty="0"/>
        </a:p>
      </dgm:t>
    </dgm:pt>
    <dgm:pt modelId="{A3A631DF-6600-48D8-AE5B-13A296E480A1}" type="parTrans" cxnId="{FD0E0ADD-CEA1-4068-9880-BA7D730A96BE}">
      <dgm:prSet/>
      <dgm:spPr/>
      <dgm:t>
        <a:bodyPr/>
        <a:lstStyle/>
        <a:p>
          <a:endParaRPr lang="ru-RU"/>
        </a:p>
      </dgm:t>
    </dgm:pt>
    <dgm:pt modelId="{49EB01F8-76C6-45E3-A44E-366C89631500}" type="sibTrans" cxnId="{FD0E0ADD-CEA1-4068-9880-BA7D730A96BE}">
      <dgm:prSet/>
      <dgm:spPr/>
      <dgm:t>
        <a:bodyPr/>
        <a:lstStyle/>
        <a:p>
          <a:endParaRPr lang="ru-RU"/>
        </a:p>
      </dgm:t>
    </dgm:pt>
    <dgm:pt modelId="{E5704268-0E35-497E-8F92-42A5995794E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Число производственных объектов одновременного наблюдения*</a:t>
          </a:r>
          <a:endParaRPr lang="ru-RU" sz="1400" dirty="0"/>
        </a:p>
      </dgm:t>
    </dgm:pt>
    <dgm:pt modelId="{B7051465-1DB4-4031-B9C0-6934D6C856A7}" type="parTrans" cxnId="{22CA8DBF-1C20-422B-A58B-23EDABC9AB1A}">
      <dgm:prSet/>
      <dgm:spPr/>
      <dgm:t>
        <a:bodyPr/>
        <a:lstStyle/>
        <a:p>
          <a:endParaRPr lang="ru-RU"/>
        </a:p>
      </dgm:t>
    </dgm:pt>
    <dgm:pt modelId="{C3332257-26D4-429A-9DD5-C3670EF0D323}" type="sibTrans" cxnId="{22CA8DBF-1C20-422B-A58B-23EDABC9AB1A}">
      <dgm:prSet/>
      <dgm:spPr/>
      <dgm:t>
        <a:bodyPr/>
        <a:lstStyle/>
        <a:p>
          <a:endParaRPr lang="ru-RU"/>
        </a:p>
      </dgm:t>
    </dgm:pt>
    <dgm:pt modelId="{0E7D9986-4998-4C2F-94ED-776F96B57954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Нагрузка на слуховой анализатор*</a:t>
          </a:r>
          <a:endParaRPr lang="ru-RU" sz="1400" dirty="0"/>
        </a:p>
      </dgm:t>
    </dgm:pt>
    <dgm:pt modelId="{0A9CCF53-D403-4E02-B524-A46B16AE3425}" type="parTrans" cxnId="{72086C3C-DED3-4586-AA03-F337257C5315}">
      <dgm:prSet/>
      <dgm:spPr/>
      <dgm:t>
        <a:bodyPr/>
        <a:lstStyle/>
        <a:p>
          <a:endParaRPr lang="ru-RU"/>
        </a:p>
      </dgm:t>
    </dgm:pt>
    <dgm:pt modelId="{E73EF7D9-8CC2-4691-8A79-C1979FF78B17}" type="sibTrans" cxnId="{72086C3C-DED3-4586-AA03-F337257C5315}">
      <dgm:prSet/>
      <dgm:spPr/>
      <dgm:t>
        <a:bodyPr/>
        <a:lstStyle/>
        <a:p>
          <a:endParaRPr lang="ru-RU"/>
        </a:p>
      </dgm:t>
    </dgm:pt>
    <dgm:pt modelId="{51217082-4E65-45FF-8FBD-5FB4FA2DEDDD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Работа с оптическими приборами</a:t>
          </a:r>
          <a:endParaRPr lang="ru-RU" sz="1400" dirty="0"/>
        </a:p>
      </dgm:t>
    </dgm:pt>
    <dgm:pt modelId="{C646B2A5-6742-4BC0-B49C-43C67C4C876B}" type="parTrans" cxnId="{691673B2-E024-41C2-ACE4-CB779DAB757D}">
      <dgm:prSet/>
      <dgm:spPr/>
      <dgm:t>
        <a:bodyPr/>
        <a:lstStyle/>
        <a:p>
          <a:endParaRPr lang="ru-RU"/>
        </a:p>
      </dgm:t>
    </dgm:pt>
    <dgm:pt modelId="{49085A93-CF55-46B3-ADEC-EEE502FD2D08}" type="sibTrans" cxnId="{691673B2-E024-41C2-ACE4-CB779DAB757D}">
      <dgm:prSet/>
      <dgm:spPr/>
      <dgm:t>
        <a:bodyPr/>
        <a:lstStyle/>
        <a:p>
          <a:endParaRPr lang="ru-RU"/>
        </a:p>
      </dgm:t>
    </dgm:pt>
    <dgm:pt modelId="{C39556C0-1BF3-461C-85CA-B317FB0D4257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Активное наблюдение за ходом производственного процесса*</a:t>
          </a:r>
          <a:endParaRPr lang="ru-RU" sz="1400" dirty="0"/>
        </a:p>
      </dgm:t>
    </dgm:pt>
    <dgm:pt modelId="{2E440642-DF1F-478B-9377-319E1573598B}" type="parTrans" cxnId="{B996EF84-C12A-4261-B76C-C389350C9166}">
      <dgm:prSet/>
      <dgm:spPr/>
      <dgm:t>
        <a:bodyPr/>
        <a:lstStyle/>
        <a:p>
          <a:endParaRPr lang="ru-RU"/>
        </a:p>
      </dgm:t>
    </dgm:pt>
    <dgm:pt modelId="{B36F39D7-0441-47E7-BBE0-705C936CBBB3}" type="sibTrans" cxnId="{B996EF84-C12A-4261-B76C-C389350C9166}">
      <dgm:prSet/>
      <dgm:spPr/>
      <dgm:t>
        <a:bodyPr/>
        <a:lstStyle/>
        <a:p>
          <a:endParaRPr lang="ru-RU"/>
        </a:p>
      </dgm:t>
    </dgm:pt>
    <dgm:pt modelId="{4CB67891-0563-48AC-909A-E870C9EC952A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Нагрузка на голосовой аппарат</a:t>
          </a:r>
          <a:endParaRPr lang="ru-RU" sz="1400" dirty="0"/>
        </a:p>
      </dgm:t>
    </dgm:pt>
    <dgm:pt modelId="{BF1EB391-DDEF-43DA-B1AD-E23E606CE76A}" type="parTrans" cxnId="{2316C42C-9317-43D3-AE51-0A7FBF209103}">
      <dgm:prSet/>
      <dgm:spPr/>
      <dgm:t>
        <a:bodyPr/>
        <a:lstStyle/>
        <a:p>
          <a:endParaRPr lang="ru-RU"/>
        </a:p>
      </dgm:t>
    </dgm:pt>
    <dgm:pt modelId="{50A7652B-205A-40FC-8910-4C83228DB902}" type="sibTrans" cxnId="{2316C42C-9317-43D3-AE51-0A7FBF209103}">
      <dgm:prSet/>
      <dgm:spPr/>
      <dgm:t>
        <a:bodyPr/>
        <a:lstStyle/>
        <a:p>
          <a:endParaRPr lang="ru-RU"/>
        </a:p>
      </dgm:t>
    </dgm:pt>
    <dgm:pt modelId="{F33BAD61-FF20-497E-BBD0-BFF3C6B72E5D}" type="pres">
      <dgm:prSet presAssocID="{333F0DDB-7090-4E1E-B32D-42562A7A03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D309D2-51AF-4932-8212-9292C587EE4D}" type="pres">
      <dgm:prSet presAssocID="{3157841C-C8CF-416F-81BB-517966718622}" presName="centerShape" presStyleLbl="node0" presStyleIdx="0" presStyleCnt="1" custScaleX="237450" custScaleY="112952"/>
      <dgm:spPr/>
      <dgm:t>
        <a:bodyPr/>
        <a:lstStyle/>
        <a:p>
          <a:endParaRPr lang="ru-RU"/>
        </a:p>
      </dgm:t>
    </dgm:pt>
    <dgm:pt modelId="{203EBE23-C8B6-4B7B-A7EB-23D1D8E3733D}" type="pres">
      <dgm:prSet presAssocID="{4725BD0C-6C8C-4935-B7A0-509561253F8B}" presName="parTrans" presStyleLbl="sibTrans2D1" presStyleIdx="0" presStyleCnt="7"/>
      <dgm:spPr/>
      <dgm:t>
        <a:bodyPr/>
        <a:lstStyle/>
        <a:p>
          <a:endParaRPr lang="ru-RU"/>
        </a:p>
      </dgm:t>
    </dgm:pt>
    <dgm:pt modelId="{B6043DD4-1D86-4777-A197-C58202A96E68}" type="pres">
      <dgm:prSet presAssocID="{4725BD0C-6C8C-4935-B7A0-509561253F8B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8E785F7C-3E37-400A-8F7A-A5878C98351A}" type="pres">
      <dgm:prSet presAssocID="{11ABFABE-2DA4-4C04-803F-F1F4C97CAA22}" presName="node" presStyleLbl="node1" presStyleIdx="0" presStyleCnt="7" custScaleX="183097" custRadScaleRad="98827" custRadScaleInc="22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8CB78-5186-491C-8AF9-A7CAE00FF54B}" type="pres">
      <dgm:prSet presAssocID="{A3A631DF-6600-48D8-AE5B-13A296E480A1}" presName="parTrans" presStyleLbl="sibTrans2D1" presStyleIdx="1" presStyleCnt="7"/>
      <dgm:spPr/>
      <dgm:t>
        <a:bodyPr/>
        <a:lstStyle/>
        <a:p>
          <a:endParaRPr lang="ru-RU"/>
        </a:p>
      </dgm:t>
    </dgm:pt>
    <dgm:pt modelId="{5EA84D49-4744-4E66-A52C-40113176F1C9}" type="pres">
      <dgm:prSet presAssocID="{A3A631DF-6600-48D8-AE5B-13A296E480A1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4FFB40D9-DA0B-4CE2-ABD3-C31B6ED683BC}" type="pres">
      <dgm:prSet presAssocID="{C20DAFD7-E6B8-4C68-B143-2C1DEB09BFD8}" presName="node" presStyleLbl="node1" presStyleIdx="1" presStyleCnt="7" custScaleX="173689" custScaleY="115152" custRadScaleRad="155606" custRadScaleInc="-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C7CD0-13F2-4D5C-A7F8-000681548DFC}" type="pres">
      <dgm:prSet presAssocID="{B7051465-1DB4-4031-B9C0-6934D6C856A7}" presName="parTrans" presStyleLbl="sibTrans2D1" presStyleIdx="2" presStyleCnt="7"/>
      <dgm:spPr/>
      <dgm:t>
        <a:bodyPr/>
        <a:lstStyle/>
        <a:p>
          <a:endParaRPr lang="ru-RU"/>
        </a:p>
      </dgm:t>
    </dgm:pt>
    <dgm:pt modelId="{E8463D3F-073B-4B66-8A93-6A3AA2B69C79}" type="pres">
      <dgm:prSet presAssocID="{B7051465-1DB4-4031-B9C0-6934D6C856A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E58C6D33-CE11-4F2A-82E7-DF565DE10356}" type="pres">
      <dgm:prSet presAssocID="{E5704268-0E35-497E-8F92-42A5995794E2}" presName="node" presStyleLbl="node1" presStyleIdx="2" presStyleCnt="7" custScaleX="180850" custScaleY="115154" custRadScaleRad="129021" custRadScaleInc="-92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FFDB8-8D43-4FCB-9FB4-718F77F98EDE}" type="pres">
      <dgm:prSet presAssocID="{0A9CCF53-D403-4E02-B524-A46B16AE3425}" presName="parTrans" presStyleLbl="sibTrans2D1" presStyleIdx="3" presStyleCnt="7"/>
      <dgm:spPr/>
      <dgm:t>
        <a:bodyPr/>
        <a:lstStyle/>
        <a:p>
          <a:endParaRPr lang="ru-RU"/>
        </a:p>
      </dgm:t>
    </dgm:pt>
    <dgm:pt modelId="{834653E7-EF12-42F4-B05A-30BAFDE06EFC}" type="pres">
      <dgm:prSet presAssocID="{0A9CCF53-D403-4E02-B524-A46B16AE342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9E473388-E304-4DEA-A364-0AA46F967728}" type="pres">
      <dgm:prSet presAssocID="{0E7D9986-4998-4C2F-94ED-776F96B57954}" presName="node" presStyleLbl="node1" presStyleIdx="3" presStyleCnt="7" custScaleX="167945" custScaleY="111324" custRadScaleRad="139343" custRadScaleInc="-173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68CB6-EECC-44B0-BE62-83915BC02C1C}" type="pres">
      <dgm:prSet presAssocID="{C646B2A5-6742-4BC0-B49C-43C67C4C876B}" presName="parTrans" presStyleLbl="sibTrans2D1" presStyleIdx="4" presStyleCnt="7"/>
      <dgm:spPr/>
      <dgm:t>
        <a:bodyPr/>
        <a:lstStyle/>
        <a:p>
          <a:endParaRPr lang="ru-RU"/>
        </a:p>
      </dgm:t>
    </dgm:pt>
    <dgm:pt modelId="{11848AB7-DE7C-4E6F-ACF1-51B1AB5ACE5A}" type="pres">
      <dgm:prSet presAssocID="{C646B2A5-6742-4BC0-B49C-43C67C4C876B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73952D76-1D57-4D77-BBC6-A0740FC43042}" type="pres">
      <dgm:prSet presAssocID="{51217082-4E65-45FF-8FBD-5FB4FA2DEDDD}" presName="node" presStyleLbl="node1" presStyleIdx="4" presStyleCnt="7" custScaleX="126476" custRadScaleRad="99754" custRadScaleInc="-45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D56B1-D11A-4B6A-94FD-5155FC09596E}" type="pres">
      <dgm:prSet presAssocID="{2E440642-DF1F-478B-9377-319E1573598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DEAB71F5-23BA-493E-9570-1A1957E01A1A}" type="pres">
      <dgm:prSet presAssocID="{2E440642-DF1F-478B-9377-319E1573598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08E7CB09-0AC4-475C-85C8-FAC119F26809}" type="pres">
      <dgm:prSet presAssocID="{C39556C0-1BF3-461C-85CA-B317FB0D4257}" presName="node" presStyleLbl="node1" presStyleIdx="5" presStyleCnt="7" custScaleX="151028" custRadScaleRad="107410" custRadScaleInc="-445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44F19-4140-4A62-B1E9-1812A4D44E95}" type="pres">
      <dgm:prSet presAssocID="{BF1EB391-DDEF-43DA-B1AD-E23E606CE76A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080877F-1F21-47AB-8895-7DFBF09FC0FA}" type="pres">
      <dgm:prSet presAssocID="{BF1EB391-DDEF-43DA-B1AD-E23E606CE76A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79E76D75-20A4-4053-9B83-C3B2BFC10CA5}" type="pres">
      <dgm:prSet presAssocID="{4CB67891-0563-48AC-909A-E870C9EC952A}" presName="node" presStyleLbl="node1" presStyleIdx="6" presStyleCnt="7" custScaleX="137661" custRadScaleRad="130425" custRadScaleInc="-300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88F7C4-6A9F-4409-AB97-4FBF8E5BE58C}" type="presOf" srcId="{A3A631DF-6600-48D8-AE5B-13A296E480A1}" destId="{5EA84D49-4744-4E66-A52C-40113176F1C9}" srcOrd="1" destOrd="0" presId="urn:microsoft.com/office/officeart/2005/8/layout/radial5"/>
    <dgm:cxn modelId="{72538139-1A14-43FE-8CAE-7C1104FB3252}" type="presOf" srcId="{4CB67891-0563-48AC-909A-E870C9EC952A}" destId="{79E76D75-20A4-4053-9B83-C3B2BFC10CA5}" srcOrd="0" destOrd="0" presId="urn:microsoft.com/office/officeart/2005/8/layout/radial5"/>
    <dgm:cxn modelId="{0BA19BCB-4F95-42DB-82AB-0BD6A5840E77}" type="presOf" srcId="{0A9CCF53-D403-4E02-B524-A46B16AE3425}" destId="{834653E7-EF12-42F4-B05A-30BAFDE06EFC}" srcOrd="1" destOrd="0" presId="urn:microsoft.com/office/officeart/2005/8/layout/radial5"/>
    <dgm:cxn modelId="{2316C42C-9317-43D3-AE51-0A7FBF209103}" srcId="{3157841C-C8CF-416F-81BB-517966718622}" destId="{4CB67891-0563-48AC-909A-E870C9EC952A}" srcOrd="6" destOrd="0" parTransId="{BF1EB391-DDEF-43DA-B1AD-E23E606CE76A}" sibTransId="{50A7652B-205A-40FC-8910-4C83228DB902}"/>
    <dgm:cxn modelId="{DF5CAFA5-5E97-4BF6-A07C-7D41EBBD357D}" type="presOf" srcId="{C646B2A5-6742-4BC0-B49C-43C67C4C876B}" destId="{11848AB7-DE7C-4E6F-ACF1-51B1AB5ACE5A}" srcOrd="1" destOrd="0" presId="urn:microsoft.com/office/officeart/2005/8/layout/radial5"/>
    <dgm:cxn modelId="{FD0E0ADD-CEA1-4068-9880-BA7D730A96BE}" srcId="{3157841C-C8CF-416F-81BB-517966718622}" destId="{C20DAFD7-E6B8-4C68-B143-2C1DEB09BFD8}" srcOrd="1" destOrd="0" parTransId="{A3A631DF-6600-48D8-AE5B-13A296E480A1}" sibTransId="{49EB01F8-76C6-45E3-A44E-366C89631500}"/>
    <dgm:cxn modelId="{84A548E1-BEA9-4AD9-94A7-B0B62B5247D5}" type="presOf" srcId="{51217082-4E65-45FF-8FBD-5FB4FA2DEDDD}" destId="{73952D76-1D57-4D77-BBC6-A0740FC43042}" srcOrd="0" destOrd="0" presId="urn:microsoft.com/office/officeart/2005/8/layout/radial5"/>
    <dgm:cxn modelId="{A7260EA1-E4E5-4B8B-904E-98AD5D09B961}" type="presOf" srcId="{3157841C-C8CF-416F-81BB-517966718622}" destId="{5BD309D2-51AF-4932-8212-9292C587EE4D}" srcOrd="0" destOrd="0" presId="urn:microsoft.com/office/officeart/2005/8/layout/radial5"/>
    <dgm:cxn modelId="{4AEEB168-A86E-4774-8CED-7C7E077C5BD4}" srcId="{3157841C-C8CF-416F-81BB-517966718622}" destId="{11ABFABE-2DA4-4C04-803F-F1F4C97CAA22}" srcOrd="0" destOrd="0" parTransId="{4725BD0C-6C8C-4935-B7A0-509561253F8B}" sibTransId="{72C4C896-19E6-4A6D-9FD7-E3287C4E379D}"/>
    <dgm:cxn modelId="{84B8BFA0-417D-44EF-8E2F-82D24D49A7AB}" type="presOf" srcId="{2E440642-DF1F-478B-9377-319E1573598B}" destId="{29AD56B1-D11A-4B6A-94FD-5155FC09596E}" srcOrd="0" destOrd="0" presId="urn:microsoft.com/office/officeart/2005/8/layout/radial5"/>
    <dgm:cxn modelId="{61514331-5C15-40AC-AD46-F2130CC791AD}" type="presOf" srcId="{4725BD0C-6C8C-4935-B7A0-509561253F8B}" destId="{B6043DD4-1D86-4777-A197-C58202A96E68}" srcOrd="1" destOrd="0" presId="urn:microsoft.com/office/officeart/2005/8/layout/radial5"/>
    <dgm:cxn modelId="{06282D8C-6282-4B06-90E2-C6304E02956B}" type="presOf" srcId="{11ABFABE-2DA4-4C04-803F-F1F4C97CAA22}" destId="{8E785F7C-3E37-400A-8F7A-A5878C98351A}" srcOrd="0" destOrd="0" presId="urn:microsoft.com/office/officeart/2005/8/layout/radial5"/>
    <dgm:cxn modelId="{2C44D02C-37C4-41C8-A729-A2C9FBF1D4C9}" type="presOf" srcId="{4725BD0C-6C8C-4935-B7A0-509561253F8B}" destId="{203EBE23-C8B6-4B7B-A7EB-23D1D8E3733D}" srcOrd="0" destOrd="0" presId="urn:microsoft.com/office/officeart/2005/8/layout/radial5"/>
    <dgm:cxn modelId="{61DA3E34-DF35-452F-B2A9-BD57991CBF21}" type="presOf" srcId="{C646B2A5-6742-4BC0-B49C-43C67C4C876B}" destId="{8A668CB6-EECC-44B0-BE62-83915BC02C1C}" srcOrd="0" destOrd="0" presId="urn:microsoft.com/office/officeart/2005/8/layout/radial5"/>
    <dgm:cxn modelId="{691673B2-E024-41C2-ACE4-CB779DAB757D}" srcId="{3157841C-C8CF-416F-81BB-517966718622}" destId="{51217082-4E65-45FF-8FBD-5FB4FA2DEDDD}" srcOrd="4" destOrd="0" parTransId="{C646B2A5-6742-4BC0-B49C-43C67C4C876B}" sibTransId="{49085A93-CF55-46B3-ADEC-EEE502FD2D08}"/>
    <dgm:cxn modelId="{F732BDE7-35B9-4261-8CAA-0B4464EADA41}" type="presOf" srcId="{2E440642-DF1F-478B-9377-319E1573598B}" destId="{DEAB71F5-23BA-493E-9570-1A1957E01A1A}" srcOrd="1" destOrd="0" presId="urn:microsoft.com/office/officeart/2005/8/layout/radial5"/>
    <dgm:cxn modelId="{72086C3C-DED3-4586-AA03-F337257C5315}" srcId="{3157841C-C8CF-416F-81BB-517966718622}" destId="{0E7D9986-4998-4C2F-94ED-776F96B57954}" srcOrd="3" destOrd="0" parTransId="{0A9CCF53-D403-4E02-B524-A46B16AE3425}" sibTransId="{E73EF7D9-8CC2-4691-8A79-C1979FF78B17}"/>
    <dgm:cxn modelId="{D2698A4B-1CFF-4473-A449-221A007EB57E}" type="presOf" srcId="{BF1EB391-DDEF-43DA-B1AD-E23E606CE76A}" destId="{0080877F-1F21-47AB-8895-7DFBF09FC0FA}" srcOrd="1" destOrd="0" presId="urn:microsoft.com/office/officeart/2005/8/layout/radial5"/>
    <dgm:cxn modelId="{08209AD5-0C37-4D5E-A624-2B4819DC2994}" srcId="{333F0DDB-7090-4E1E-B32D-42562A7A03A6}" destId="{3157841C-C8CF-416F-81BB-517966718622}" srcOrd="0" destOrd="0" parTransId="{DF7F6747-4042-47B9-B6BE-31D6B365EDC5}" sibTransId="{04DE8408-2049-4300-BA78-99E46BEDC694}"/>
    <dgm:cxn modelId="{E90B808A-CAFA-4485-9DF7-290C2FA89214}" type="presOf" srcId="{A3A631DF-6600-48D8-AE5B-13A296E480A1}" destId="{FDF8CB78-5186-491C-8AF9-A7CAE00FF54B}" srcOrd="0" destOrd="0" presId="urn:microsoft.com/office/officeart/2005/8/layout/radial5"/>
    <dgm:cxn modelId="{E0D47AF2-127E-4DAD-936B-87035BBEAB67}" type="presOf" srcId="{333F0DDB-7090-4E1E-B32D-42562A7A03A6}" destId="{F33BAD61-FF20-497E-BBD0-BFF3C6B72E5D}" srcOrd="0" destOrd="0" presId="urn:microsoft.com/office/officeart/2005/8/layout/radial5"/>
    <dgm:cxn modelId="{22CA8DBF-1C20-422B-A58B-23EDABC9AB1A}" srcId="{3157841C-C8CF-416F-81BB-517966718622}" destId="{E5704268-0E35-497E-8F92-42A5995794E2}" srcOrd="2" destOrd="0" parTransId="{B7051465-1DB4-4031-B9C0-6934D6C856A7}" sibTransId="{C3332257-26D4-429A-9DD5-C3670EF0D323}"/>
    <dgm:cxn modelId="{24DDF960-E932-4D69-A188-8302743FAE11}" type="presOf" srcId="{BF1EB391-DDEF-43DA-B1AD-E23E606CE76A}" destId="{86844F19-4140-4A62-B1E9-1812A4D44E95}" srcOrd="0" destOrd="0" presId="urn:microsoft.com/office/officeart/2005/8/layout/radial5"/>
    <dgm:cxn modelId="{BC4A026B-D40B-4EB2-B641-6104C6A461B5}" type="presOf" srcId="{B7051465-1DB4-4031-B9C0-6934D6C856A7}" destId="{19CC7CD0-13F2-4D5C-A7F8-000681548DFC}" srcOrd="0" destOrd="0" presId="urn:microsoft.com/office/officeart/2005/8/layout/radial5"/>
    <dgm:cxn modelId="{1B495FD5-AB08-4296-9E8B-07A90700B507}" type="presOf" srcId="{B7051465-1DB4-4031-B9C0-6934D6C856A7}" destId="{E8463D3F-073B-4B66-8A93-6A3AA2B69C79}" srcOrd="1" destOrd="0" presId="urn:microsoft.com/office/officeart/2005/8/layout/radial5"/>
    <dgm:cxn modelId="{96327841-B926-4427-91E3-87E313B47D1A}" type="presOf" srcId="{0E7D9986-4998-4C2F-94ED-776F96B57954}" destId="{9E473388-E304-4DEA-A364-0AA46F967728}" srcOrd="0" destOrd="0" presId="urn:microsoft.com/office/officeart/2005/8/layout/radial5"/>
    <dgm:cxn modelId="{FB4EEA66-5263-48E3-AEF6-775492BE8E67}" type="presOf" srcId="{C39556C0-1BF3-461C-85CA-B317FB0D4257}" destId="{08E7CB09-0AC4-475C-85C8-FAC119F26809}" srcOrd="0" destOrd="0" presId="urn:microsoft.com/office/officeart/2005/8/layout/radial5"/>
    <dgm:cxn modelId="{940A0B20-9460-4696-BBEA-C84BC30BDC09}" type="presOf" srcId="{C20DAFD7-E6B8-4C68-B143-2C1DEB09BFD8}" destId="{4FFB40D9-DA0B-4CE2-ABD3-C31B6ED683BC}" srcOrd="0" destOrd="0" presId="urn:microsoft.com/office/officeart/2005/8/layout/radial5"/>
    <dgm:cxn modelId="{E191A6F2-8BA8-478A-BA3C-BC58C856919E}" type="presOf" srcId="{0A9CCF53-D403-4E02-B524-A46B16AE3425}" destId="{4F5FFDB8-8D43-4FCB-9FB4-718F77F98EDE}" srcOrd="0" destOrd="0" presId="urn:microsoft.com/office/officeart/2005/8/layout/radial5"/>
    <dgm:cxn modelId="{A93AE77F-C538-42A9-8139-73E4ACCD4938}" type="presOf" srcId="{E5704268-0E35-497E-8F92-42A5995794E2}" destId="{E58C6D33-CE11-4F2A-82E7-DF565DE10356}" srcOrd="0" destOrd="0" presId="urn:microsoft.com/office/officeart/2005/8/layout/radial5"/>
    <dgm:cxn modelId="{B996EF84-C12A-4261-B76C-C389350C9166}" srcId="{3157841C-C8CF-416F-81BB-517966718622}" destId="{C39556C0-1BF3-461C-85CA-B317FB0D4257}" srcOrd="5" destOrd="0" parTransId="{2E440642-DF1F-478B-9377-319E1573598B}" sibTransId="{B36F39D7-0441-47E7-BBE0-705C936CBBB3}"/>
    <dgm:cxn modelId="{69F00C59-84BC-41F1-8024-8D6C777F8749}" type="presParOf" srcId="{F33BAD61-FF20-497E-BBD0-BFF3C6B72E5D}" destId="{5BD309D2-51AF-4932-8212-9292C587EE4D}" srcOrd="0" destOrd="0" presId="urn:microsoft.com/office/officeart/2005/8/layout/radial5"/>
    <dgm:cxn modelId="{94C8B8B7-12FA-4343-B8CD-23A8905B35D5}" type="presParOf" srcId="{F33BAD61-FF20-497E-BBD0-BFF3C6B72E5D}" destId="{203EBE23-C8B6-4B7B-A7EB-23D1D8E3733D}" srcOrd="1" destOrd="0" presId="urn:microsoft.com/office/officeart/2005/8/layout/radial5"/>
    <dgm:cxn modelId="{518E0661-DF20-41BB-8B16-A585093DF678}" type="presParOf" srcId="{203EBE23-C8B6-4B7B-A7EB-23D1D8E3733D}" destId="{B6043DD4-1D86-4777-A197-C58202A96E68}" srcOrd="0" destOrd="0" presId="urn:microsoft.com/office/officeart/2005/8/layout/radial5"/>
    <dgm:cxn modelId="{0256C5D9-BA1F-456F-8D9B-D2A9C34A846F}" type="presParOf" srcId="{F33BAD61-FF20-497E-BBD0-BFF3C6B72E5D}" destId="{8E785F7C-3E37-400A-8F7A-A5878C98351A}" srcOrd="2" destOrd="0" presId="urn:microsoft.com/office/officeart/2005/8/layout/radial5"/>
    <dgm:cxn modelId="{2A004AA2-57B5-480F-861D-96344DE0D01C}" type="presParOf" srcId="{F33BAD61-FF20-497E-BBD0-BFF3C6B72E5D}" destId="{FDF8CB78-5186-491C-8AF9-A7CAE00FF54B}" srcOrd="3" destOrd="0" presId="urn:microsoft.com/office/officeart/2005/8/layout/radial5"/>
    <dgm:cxn modelId="{C50701CC-1464-4B57-BEF3-70145D3AAAFB}" type="presParOf" srcId="{FDF8CB78-5186-491C-8AF9-A7CAE00FF54B}" destId="{5EA84D49-4744-4E66-A52C-40113176F1C9}" srcOrd="0" destOrd="0" presId="urn:microsoft.com/office/officeart/2005/8/layout/radial5"/>
    <dgm:cxn modelId="{304312F3-C178-40DD-9344-9B3F93FF795C}" type="presParOf" srcId="{F33BAD61-FF20-497E-BBD0-BFF3C6B72E5D}" destId="{4FFB40D9-DA0B-4CE2-ABD3-C31B6ED683BC}" srcOrd="4" destOrd="0" presId="urn:microsoft.com/office/officeart/2005/8/layout/radial5"/>
    <dgm:cxn modelId="{08C85477-571D-4DEF-AA78-36FDA2939059}" type="presParOf" srcId="{F33BAD61-FF20-497E-BBD0-BFF3C6B72E5D}" destId="{19CC7CD0-13F2-4D5C-A7F8-000681548DFC}" srcOrd="5" destOrd="0" presId="urn:microsoft.com/office/officeart/2005/8/layout/radial5"/>
    <dgm:cxn modelId="{76066481-4AC2-4F06-AC60-26E788D9DB02}" type="presParOf" srcId="{19CC7CD0-13F2-4D5C-A7F8-000681548DFC}" destId="{E8463D3F-073B-4B66-8A93-6A3AA2B69C79}" srcOrd="0" destOrd="0" presId="urn:microsoft.com/office/officeart/2005/8/layout/radial5"/>
    <dgm:cxn modelId="{27F87409-1D41-43D6-869D-95BB02ADA529}" type="presParOf" srcId="{F33BAD61-FF20-497E-BBD0-BFF3C6B72E5D}" destId="{E58C6D33-CE11-4F2A-82E7-DF565DE10356}" srcOrd="6" destOrd="0" presId="urn:microsoft.com/office/officeart/2005/8/layout/radial5"/>
    <dgm:cxn modelId="{0476AACB-FF38-4794-BB68-E6DD50A7C3C5}" type="presParOf" srcId="{F33BAD61-FF20-497E-BBD0-BFF3C6B72E5D}" destId="{4F5FFDB8-8D43-4FCB-9FB4-718F77F98EDE}" srcOrd="7" destOrd="0" presId="urn:microsoft.com/office/officeart/2005/8/layout/radial5"/>
    <dgm:cxn modelId="{B7A4EA13-8EAE-4D93-8FCA-4A628D3E9274}" type="presParOf" srcId="{4F5FFDB8-8D43-4FCB-9FB4-718F77F98EDE}" destId="{834653E7-EF12-42F4-B05A-30BAFDE06EFC}" srcOrd="0" destOrd="0" presId="urn:microsoft.com/office/officeart/2005/8/layout/radial5"/>
    <dgm:cxn modelId="{065F4DB2-588D-4F7A-931A-DE8AA9E63F74}" type="presParOf" srcId="{F33BAD61-FF20-497E-BBD0-BFF3C6B72E5D}" destId="{9E473388-E304-4DEA-A364-0AA46F967728}" srcOrd="8" destOrd="0" presId="urn:microsoft.com/office/officeart/2005/8/layout/radial5"/>
    <dgm:cxn modelId="{F13927CD-D480-48B5-B268-408650B64751}" type="presParOf" srcId="{F33BAD61-FF20-497E-BBD0-BFF3C6B72E5D}" destId="{8A668CB6-EECC-44B0-BE62-83915BC02C1C}" srcOrd="9" destOrd="0" presId="urn:microsoft.com/office/officeart/2005/8/layout/radial5"/>
    <dgm:cxn modelId="{71420097-EEAD-4C08-9429-A64BD3DBA6E9}" type="presParOf" srcId="{8A668CB6-EECC-44B0-BE62-83915BC02C1C}" destId="{11848AB7-DE7C-4E6F-ACF1-51B1AB5ACE5A}" srcOrd="0" destOrd="0" presId="urn:microsoft.com/office/officeart/2005/8/layout/radial5"/>
    <dgm:cxn modelId="{8C8879E0-6184-49B3-A377-3A20779A09CB}" type="presParOf" srcId="{F33BAD61-FF20-497E-BBD0-BFF3C6B72E5D}" destId="{73952D76-1D57-4D77-BBC6-A0740FC43042}" srcOrd="10" destOrd="0" presId="urn:microsoft.com/office/officeart/2005/8/layout/radial5"/>
    <dgm:cxn modelId="{C76A6F78-B9EF-4FE8-B257-3A17F9176543}" type="presParOf" srcId="{F33BAD61-FF20-497E-BBD0-BFF3C6B72E5D}" destId="{29AD56B1-D11A-4B6A-94FD-5155FC09596E}" srcOrd="11" destOrd="0" presId="urn:microsoft.com/office/officeart/2005/8/layout/radial5"/>
    <dgm:cxn modelId="{2CD2CA58-DF26-40F8-B446-B258DC2C6C3B}" type="presParOf" srcId="{29AD56B1-D11A-4B6A-94FD-5155FC09596E}" destId="{DEAB71F5-23BA-493E-9570-1A1957E01A1A}" srcOrd="0" destOrd="0" presId="urn:microsoft.com/office/officeart/2005/8/layout/radial5"/>
    <dgm:cxn modelId="{45A91968-6DFC-41A9-8645-543AA918D148}" type="presParOf" srcId="{F33BAD61-FF20-497E-BBD0-BFF3C6B72E5D}" destId="{08E7CB09-0AC4-475C-85C8-FAC119F26809}" srcOrd="12" destOrd="0" presId="urn:microsoft.com/office/officeart/2005/8/layout/radial5"/>
    <dgm:cxn modelId="{6FEB1C62-63C6-426B-8258-108E00543AF2}" type="presParOf" srcId="{F33BAD61-FF20-497E-BBD0-BFF3C6B72E5D}" destId="{86844F19-4140-4A62-B1E9-1812A4D44E95}" srcOrd="13" destOrd="0" presId="urn:microsoft.com/office/officeart/2005/8/layout/radial5"/>
    <dgm:cxn modelId="{99577836-2346-4EC3-AD1B-00FD5DE0AB98}" type="presParOf" srcId="{86844F19-4140-4A62-B1E9-1812A4D44E95}" destId="{0080877F-1F21-47AB-8895-7DFBF09FC0FA}" srcOrd="0" destOrd="0" presId="urn:microsoft.com/office/officeart/2005/8/layout/radial5"/>
    <dgm:cxn modelId="{456819F1-4400-4AD6-8624-A88314DFC8DD}" type="presParOf" srcId="{F33BAD61-FF20-497E-BBD0-BFF3C6B72E5D}" destId="{79E76D75-20A4-4053-9B83-C3B2BFC10CA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7AC88-E1F1-473D-BAB2-69EA08905EA2}">
      <dsp:nvSpPr>
        <dsp:cNvPr id="0" name=""/>
        <dsp:cNvSpPr/>
      </dsp:nvSpPr>
      <dsp:spPr>
        <a:xfrm rot="10800000">
          <a:off x="1117505" y="0"/>
          <a:ext cx="2892829" cy="4896544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A0C7F-71EC-47E3-9A99-933D8901F8A8}">
      <dsp:nvSpPr>
        <dsp:cNvPr id="0" name=""/>
        <dsp:cNvSpPr/>
      </dsp:nvSpPr>
      <dsp:spPr>
        <a:xfrm>
          <a:off x="-33641" y="269122"/>
          <a:ext cx="8348203" cy="89166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Идентификация потенциально вредных и (или) опасных производственных факторов</a:t>
          </a:r>
          <a:endParaRPr lang="ru-RU" sz="1400" b="1" kern="1200" dirty="0"/>
        </a:p>
      </dsp:txBody>
      <dsp:txXfrm>
        <a:off x="9887" y="312650"/>
        <a:ext cx="8261147" cy="804612"/>
      </dsp:txXfrm>
    </dsp:sp>
    <dsp:sp modelId="{D9134A3B-600E-4F11-B206-6207ADC10CAB}">
      <dsp:nvSpPr>
        <dsp:cNvPr id="0" name=""/>
        <dsp:cNvSpPr/>
      </dsp:nvSpPr>
      <dsp:spPr>
        <a:xfrm>
          <a:off x="-33641" y="1332976"/>
          <a:ext cx="8348203" cy="106540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Исследование (испытание) и измерение идентифицированных вредных и (или)опасных производственных факторов</a:t>
          </a:r>
          <a:endParaRPr lang="ru-RU" sz="1400" b="1" kern="1200" dirty="0"/>
        </a:p>
      </dsp:txBody>
      <dsp:txXfrm>
        <a:off x="18368" y="1384985"/>
        <a:ext cx="8244185" cy="961390"/>
      </dsp:txXfrm>
    </dsp:sp>
    <dsp:sp modelId="{EA9D8CF3-D606-4952-A5E9-D7AD1B23E778}">
      <dsp:nvSpPr>
        <dsp:cNvPr id="0" name=""/>
        <dsp:cNvSpPr/>
      </dsp:nvSpPr>
      <dsp:spPr>
        <a:xfrm>
          <a:off x="0" y="2604309"/>
          <a:ext cx="8280920" cy="1287253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Отнесение условий труда на рабочих местах к классам (подклассам) условий труда по степени вредности или опасности по результатам проведения исследований (испытаний) и измерений идентифицированных вредных и (или) опасных производственных факторов</a:t>
          </a:r>
          <a:endParaRPr lang="ru-RU" sz="1800" b="1" kern="1200" dirty="0"/>
        </a:p>
      </dsp:txBody>
      <dsp:txXfrm>
        <a:off x="62839" y="2667148"/>
        <a:ext cx="8155242" cy="1161575"/>
      </dsp:txXfrm>
    </dsp:sp>
    <dsp:sp modelId="{D4611EDD-FF8A-48CB-9003-456653104C40}">
      <dsp:nvSpPr>
        <dsp:cNvPr id="0" name=""/>
        <dsp:cNvSpPr/>
      </dsp:nvSpPr>
      <dsp:spPr>
        <a:xfrm>
          <a:off x="0" y="4079911"/>
          <a:ext cx="8280920" cy="44520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Оформление результатов специальной оценки условий труда</a:t>
          </a:r>
          <a:endParaRPr lang="ru-RU" sz="2000" b="1" kern="1200" dirty="0"/>
        </a:p>
      </dsp:txBody>
      <dsp:txXfrm>
        <a:off x="21733" y="4101644"/>
        <a:ext cx="8237454" cy="401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D5B4D-357C-4177-B826-0E164747FA23}">
      <dsp:nvSpPr>
        <dsp:cNvPr id="0" name=""/>
        <dsp:cNvSpPr/>
      </dsp:nvSpPr>
      <dsp:spPr>
        <a:xfrm>
          <a:off x="1420514" y="320091"/>
          <a:ext cx="3620212" cy="3620212"/>
        </a:xfrm>
        <a:prstGeom prst="blockArc">
          <a:avLst>
            <a:gd name="adj1" fmla="val 12326215"/>
            <a:gd name="adj2" fmla="val 17525443"/>
            <a:gd name="adj3" fmla="val 452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58020-71FC-483E-988F-E6BE4DC214F0}">
      <dsp:nvSpPr>
        <dsp:cNvPr id="0" name=""/>
        <dsp:cNvSpPr/>
      </dsp:nvSpPr>
      <dsp:spPr>
        <a:xfrm>
          <a:off x="1385578" y="389564"/>
          <a:ext cx="3620212" cy="3620212"/>
        </a:xfrm>
        <a:prstGeom prst="blockArc">
          <a:avLst>
            <a:gd name="adj1" fmla="val 8791539"/>
            <a:gd name="adj2" fmla="val 12477331"/>
            <a:gd name="adj3" fmla="val 452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B6338-4F63-44BF-9302-376762053347}">
      <dsp:nvSpPr>
        <dsp:cNvPr id="0" name=""/>
        <dsp:cNvSpPr/>
      </dsp:nvSpPr>
      <dsp:spPr>
        <a:xfrm>
          <a:off x="1490764" y="571213"/>
          <a:ext cx="3620212" cy="3620212"/>
        </a:xfrm>
        <a:prstGeom prst="blockArc">
          <a:avLst>
            <a:gd name="adj1" fmla="val 4119883"/>
            <a:gd name="adj2" fmla="val 9199653"/>
            <a:gd name="adj3" fmla="val 452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72FBB-8E60-4B3E-81D9-75983B44407A}">
      <dsp:nvSpPr>
        <dsp:cNvPr id="0" name=""/>
        <dsp:cNvSpPr/>
      </dsp:nvSpPr>
      <dsp:spPr>
        <a:xfrm>
          <a:off x="3107140" y="741366"/>
          <a:ext cx="3620212" cy="3620212"/>
        </a:xfrm>
        <a:prstGeom prst="blockArc">
          <a:avLst>
            <a:gd name="adj1" fmla="val 1423316"/>
            <a:gd name="adj2" fmla="val 7401236"/>
            <a:gd name="adj3" fmla="val 452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7AA83-5BD9-4560-AEA9-56E4E3F2BC26}">
      <dsp:nvSpPr>
        <dsp:cNvPr id="0" name=""/>
        <dsp:cNvSpPr/>
      </dsp:nvSpPr>
      <dsp:spPr>
        <a:xfrm>
          <a:off x="3224055" y="519490"/>
          <a:ext cx="3620212" cy="3620212"/>
        </a:xfrm>
        <a:prstGeom prst="blockArc">
          <a:avLst>
            <a:gd name="adj1" fmla="val 19512151"/>
            <a:gd name="adj2" fmla="val 1911056"/>
            <a:gd name="adj3" fmla="val 452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55953-C3D5-4A33-9CD2-B6661451EE8C}">
      <dsp:nvSpPr>
        <dsp:cNvPr id="0" name=""/>
        <dsp:cNvSpPr/>
      </dsp:nvSpPr>
      <dsp:spPr>
        <a:xfrm>
          <a:off x="3036584" y="172800"/>
          <a:ext cx="3620212" cy="3620212"/>
        </a:xfrm>
        <a:prstGeom prst="blockArc">
          <a:avLst>
            <a:gd name="adj1" fmla="val 14249642"/>
            <a:gd name="adj2" fmla="val 20279594"/>
            <a:gd name="adj3" fmla="val 452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782EE-65DB-4089-99DD-A3BAFD4A09EF}">
      <dsp:nvSpPr>
        <dsp:cNvPr id="0" name=""/>
        <dsp:cNvSpPr/>
      </dsp:nvSpPr>
      <dsp:spPr>
        <a:xfrm>
          <a:off x="2012430" y="1037745"/>
          <a:ext cx="3718542" cy="2298947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>
              <a:solidFill>
                <a:schemeClr val="tx1"/>
              </a:solidFill>
            </a:rPr>
            <a:t>Физические факторы</a:t>
          </a:r>
          <a:endParaRPr lang="ru-RU" sz="3200" b="1" i="1" kern="1200" dirty="0">
            <a:solidFill>
              <a:schemeClr val="tx1"/>
            </a:solidFill>
          </a:endParaRPr>
        </a:p>
      </dsp:txBody>
      <dsp:txXfrm>
        <a:off x="2556998" y="1374418"/>
        <a:ext cx="2629406" cy="1625601"/>
      </dsp:txXfrm>
    </dsp:sp>
    <dsp:sp modelId="{228BE428-E859-4364-BB3C-F9F911F72680}">
      <dsp:nvSpPr>
        <dsp:cNvPr id="0" name=""/>
        <dsp:cNvSpPr/>
      </dsp:nvSpPr>
      <dsp:spPr>
        <a:xfrm>
          <a:off x="2667664" y="-330456"/>
          <a:ext cx="2456591" cy="1642715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1">
                  <a:lumMod val="50000"/>
                </a:schemeClr>
              </a:solidFill>
            </a:rPr>
            <a:t>Микроклимат</a:t>
          </a:r>
          <a:endParaRPr lang="ru-RU" sz="20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27423" y="-89886"/>
        <a:ext cx="1737073" cy="1161575"/>
      </dsp:txXfrm>
    </dsp:sp>
    <dsp:sp modelId="{C87917C0-F4E1-4073-BD3E-8E1E3CB9710A}">
      <dsp:nvSpPr>
        <dsp:cNvPr id="0" name=""/>
        <dsp:cNvSpPr/>
      </dsp:nvSpPr>
      <dsp:spPr>
        <a:xfrm>
          <a:off x="4909022" y="404512"/>
          <a:ext cx="3155873" cy="18309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Виброакустические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факторы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371189" y="672643"/>
        <a:ext cx="2231539" cy="1294651"/>
      </dsp:txXfrm>
    </dsp:sp>
    <dsp:sp modelId="{D23CB715-4051-4F3D-8810-B66345B73309}">
      <dsp:nvSpPr>
        <dsp:cNvPr id="0" name=""/>
        <dsp:cNvSpPr/>
      </dsp:nvSpPr>
      <dsp:spPr>
        <a:xfrm>
          <a:off x="5201051" y="2376262"/>
          <a:ext cx="2671772" cy="17738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Ионизирующие излучения</a:t>
          </a:r>
          <a:endParaRPr lang="ru-RU" sz="2000" kern="1200" dirty="0"/>
        </a:p>
      </dsp:txBody>
      <dsp:txXfrm>
        <a:off x="5592323" y="2636042"/>
        <a:ext cx="1889228" cy="1254329"/>
      </dsp:txXfrm>
    </dsp:sp>
    <dsp:sp modelId="{CBC2F409-D66D-4A83-BD0C-67F8C5DFCB9A}">
      <dsp:nvSpPr>
        <dsp:cNvPr id="0" name=""/>
        <dsp:cNvSpPr/>
      </dsp:nvSpPr>
      <dsp:spPr>
        <a:xfrm>
          <a:off x="2399998" y="3047512"/>
          <a:ext cx="3089081" cy="196346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Неионизирующие излучения</a:t>
          </a:r>
          <a:endParaRPr lang="ru-RU" sz="2000" kern="1200" dirty="0"/>
        </a:p>
      </dsp:txBody>
      <dsp:txXfrm>
        <a:off x="2852383" y="3335054"/>
        <a:ext cx="2184311" cy="1388379"/>
      </dsp:txXfrm>
    </dsp:sp>
    <dsp:sp modelId="{A0E14EE3-72DB-4EC5-B742-2DBAAFB710A0}">
      <dsp:nvSpPr>
        <dsp:cNvPr id="0" name=""/>
        <dsp:cNvSpPr/>
      </dsp:nvSpPr>
      <dsp:spPr>
        <a:xfrm>
          <a:off x="555120" y="2275971"/>
          <a:ext cx="2329682" cy="179901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Световая среда</a:t>
          </a:r>
          <a:endParaRPr lang="ru-RU" sz="2000" kern="1200" dirty="0"/>
        </a:p>
      </dsp:txBody>
      <dsp:txXfrm>
        <a:off x="896294" y="2539431"/>
        <a:ext cx="1647334" cy="1272098"/>
      </dsp:txXfrm>
    </dsp:sp>
    <dsp:sp modelId="{706005DD-41FF-4832-B181-3087366BFB74}">
      <dsp:nvSpPr>
        <dsp:cNvPr id="0" name=""/>
        <dsp:cNvSpPr/>
      </dsp:nvSpPr>
      <dsp:spPr>
        <a:xfrm>
          <a:off x="376510" y="454845"/>
          <a:ext cx="2512888" cy="18309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Аэрозоли преимущественно </a:t>
          </a:r>
          <a:r>
            <a:rPr lang="ru-RU" sz="1600" kern="1200" dirty="0" err="1" smtClean="0"/>
            <a:t>фиброгенного</a:t>
          </a:r>
          <a:r>
            <a:rPr lang="ru-RU" sz="1600" kern="1200" dirty="0" smtClean="0"/>
            <a:t> действия </a:t>
          </a:r>
          <a:r>
            <a:rPr lang="ru-RU" sz="2000" kern="1200" dirty="0" smtClean="0"/>
            <a:t>(АПФД)</a:t>
          </a:r>
          <a:endParaRPr lang="ru-RU" sz="2000" kern="1200" dirty="0"/>
        </a:p>
      </dsp:txBody>
      <dsp:txXfrm>
        <a:off x="744514" y="722978"/>
        <a:ext cx="1776880" cy="1294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B3794-361C-4B97-A103-3FB28DF2110D}">
      <dsp:nvSpPr>
        <dsp:cNvPr id="0" name=""/>
        <dsp:cNvSpPr/>
      </dsp:nvSpPr>
      <dsp:spPr>
        <a:xfrm>
          <a:off x="2669045" y="1138877"/>
          <a:ext cx="4130774" cy="4130774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Химический фактор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Химические вещества и смеси, измеряемые в воздухе рабочей зоны и на кожных покровах работников, в том числе некоторые вещества биологической природы (антибиотики, витамины, гормоны, ферменты, белковые препараты), которые получают химическим синтезом и (или) для контроля содержания которых используют методы химического анализа</a:t>
          </a:r>
          <a:endParaRPr lang="ru-RU" sz="1400" b="1" kern="1200" dirty="0"/>
        </a:p>
      </dsp:txBody>
      <dsp:txXfrm>
        <a:off x="3273983" y="1743815"/>
        <a:ext cx="2920898" cy="2920898"/>
      </dsp:txXfrm>
    </dsp:sp>
    <dsp:sp modelId="{12D616FA-409D-4F3A-B572-2EB1853F0DE7}">
      <dsp:nvSpPr>
        <dsp:cNvPr id="0" name=""/>
        <dsp:cNvSpPr/>
      </dsp:nvSpPr>
      <dsp:spPr>
        <a:xfrm rot="7692460">
          <a:off x="5936658" y="1368878"/>
          <a:ext cx="70585" cy="526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5953794" y="1465844"/>
        <a:ext cx="49410" cy="315856"/>
      </dsp:txXfrm>
    </dsp:sp>
    <dsp:sp modelId="{8DA293A0-7B3A-4882-9059-680702C47F4A}">
      <dsp:nvSpPr>
        <dsp:cNvPr id="0" name=""/>
        <dsp:cNvSpPr/>
      </dsp:nvSpPr>
      <dsp:spPr>
        <a:xfrm>
          <a:off x="5634198" y="303517"/>
          <a:ext cx="1548312" cy="15483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гормоны</a:t>
          </a:r>
          <a:endParaRPr lang="ru-RU" sz="1400" kern="1200" dirty="0"/>
        </a:p>
      </dsp:txBody>
      <dsp:txXfrm>
        <a:off x="5860943" y="530262"/>
        <a:ext cx="1094822" cy="1094822"/>
      </dsp:txXfrm>
    </dsp:sp>
    <dsp:sp modelId="{AF304BBB-18AF-4E1B-AF0B-19701BA1F48D}">
      <dsp:nvSpPr>
        <dsp:cNvPr id="0" name=""/>
        <dsp:cNvSpPr/>
      </dsp:nvSpPr>
      <dsp:spPr>
        <a:xfrm rot="10033850">
          <a:off x="6424080" y="2531708"/>
          <a:ext cx="233154" cy="526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120681"/>
                <a:satOff val="1641"/>
                <a:lumOff val="6933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-120681"/>
                <a:satOff val="1641"/>
                <a:lumOff val="6933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-120681"/>
                <a:satOff val="1641"/>
                <a:lumOff val="69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6493161" y="2629263"/>
        <a:ext cx="163208" cy="315856"/>
      </dsp:txXfrm>
    </dsp:sp>
    <dsp:sp modelId="{20DCCE48-1396-4399-847A-9AFD83E5A792}">
      <dsp:nvSpPr>
        <dsp:cNvPr id="0" name=""/>
        <dsp:cNvSpPr/>
      </dsp:nvSpPr>
      <dsp:spPr>
        <a:xfrm>
          <a:off x="6300559" y="1899732"/>
          <a:ext cx="1548312" cy="15483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витамины</a:t>
          </a:r>
          <a:endParaRPr lang="ru-RU" sz="1400" kern="1200" dirty="0"/>
        </a:p>
      </dsp:txBody>
      <dsp:txXfrm>
        <a:off x="6527304" y="2126477"/>
        <a:ext cx="1094822" cy="1094822"/>
      </dsp:txXfrm>
    </dsp:sp>
    <dsp:sp modelId="{E5DA514B-2387-4971-AE83-34D43E715C2F}">
      <dsp:nvSpPr>
        <dsp:cNvPr id="0" name=""/>
        <dsp:cNvSpPr/>
      </dsp:nvSpPr>
      <dsp:spPr>
        <a:xfrm rot="13115425">
          <a:off x="6062784" y="4095001"/>
          <a:ext cx="235345" cy="526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241362"/>
                <a:satOff val="3282"/>
                <a:lumOff val="13866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-241362"/>
                <a:satOff val="3282"/>
                <a:lumOff val="13866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-241362"/>
                <a:satOff val="3282"/>
                <a:lumOff val="138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6125678" y="4222305"/>
        <a:ext cx="164742" cy="315856"/>
      </dsp:txXfrm>
    </dsp:sp>
    <dsp:sp modelId="{8424BB46-D646-44A2-87C3-9BA03CE67194}">
      <dsp:nvSpPr>
        <dsp:cNvPr id="0" name=""/>
        <dsp:cNvSpPr/>
      </dsp:nvSpPr>
      <dsp:spPr>
        <a:xfrm>
          <a:off x="5832654" y="3924295"/>
          <a:ext cx="1548312" cy="15483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белковые препараты</a:t>
          </a:r>
          <a:endParaRPr lang="ru-RU" sz="1400" kern="1200" dirty="0"/>
        </a:p>
      </dsp:txBody>
      <dsp:txXfrm>
        <a:off x="6059399" y="4151040"/>
        <a:ext cx="1094822" cy="1094822"/>
      </dsp:txXfrm>
    </dsp:sp>
    <dsp:sp modelId="{9D06840F-0D88-4DB2-B88F-A8D78334FC03}">
      <dsp:nvSpPr>
        <dsp:cNvPr id="0" name=""/>
        <dsp:cNvSpPr/>
      </dsp:nvSpPr>
      <dsp:spPr>
        <a:xfrm rot="19739168">
          <a:off x="2991558" y="3960033"/>
          <a:ext cx="95862" cy="526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362044"/>
                <a:satOff val="4922"/>
                <a:lumOff val="20799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-362044"/>
                <a:satOff val="4922"/>
                <a:lumOff val="20799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-362044"/>
                <a:satOff val="4922"/>
                <a:lumOff val="2079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993614" y="4072727"/>
        <a:ext cx="67103" cy="315856"/>
      </dsp:txXfrm>
    </dsp:sp>
    <dsp:sp modelId="{7A80CDB5-DFB6-4D22-90D9-511B507040C9}">
      <dsp:nvSpPr>
        <dsp:cNvPr id="0" name=""/>
        <dsp:cNvSpPr/>
      </dsp:nvSpPr>
      <dsp:spPr>
        <a:xfrm>
          <a:off x="1681681" y="3799975"/>
          <a:ext cx="1548312" cy="15483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ферменты</a:t>
          </a:r>
          <a:endParaRPr lang="ru-RU" sz="1400" kern="1200" dirty="0"/>
        </a:p>
      </dsp:txBody>
      <dsp:txXfrm>
        <a:off x="1908426" y="4026720"/>
        <a:ext cx="1094822" cy="1094822"/>
      </dsp:txXfrm>
    </dsp:sp>
    <dsp:sp modelId="{85193750-A1B1-42EC-93CE-4C25975AEE4E}">
      <dsp:nvSpPr>
        <dsp:cNvPr id="0" name=""/>
        <dsp:cNvSpPr/>
      </dsp:nvSpPr>
      <dsp:spPr>
        <a:xfrm rot="1170787">
          <a:off x="2853279" y="2306481"/>
          <a:ext cx="180972" cy="526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482725"/>
                <a:satOff val="6563"/>
                <a:lumOff val="27732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-482725"/>
                <a:satOff val="6563"/>
                <a:lumOff val="27732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-482725"/>
                <a:satOff val="6563"/>
                <a:lumOff val="2773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854838" y="2402699"/>
        <a:ext cx="126680" cy="315856"/>
      </dsp:txXfrm>
    </dsp:sp>
    <dsp:sp modelId="{82FE1AFE-32F4-4A4E-83E2-9BC1B1FA98E1}">
      <dsp:nvSpPr>
        <dsp:cNvPr id="0" name=""/>
        <dsp:cNvSpPr/>
      </dsp:nvSpPr>
      <dsp:spPr>
        <a:xfrm>
          <a:off x="1605667" y="1595690"/>
          <a:ext cx="1548312" cy="15483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антибиотики</a:t>
          </a:r>
          <a:endParaRPr lang="ru-RU" sz="1400" kern="1200" dirty="0"/>
        </a:p>
      </dsp:txBody>
      <dsp:txXfrm>
        <a:off x="1832412" y="1822435"/>
        <a:ext cx="1094822" cy="10948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2832C-778F-45B6-BB50-2F3F084F5F6D}">
      <dsp:nvSpPr>
        <dsp:cNvPr id="0" name=""/>
        <dsp:cNvSpPr/>
      </dsp:nvSpPr>
      <dsp:spPr>
        <a:xfrm>
          <a:off x="3197352" y="2736474"/>
          <a:ext cx="3869984" cy="1494013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7030A0"/>
              </a:solidFill>
            </a:rPr>
            <a:t>Биологический фактор</a:t>
          </a:r>
          <a:endParaRPr lang="ru-RU" sz="2800" b="1" kern="1200" dirty="0">
            <a:solidFill>
              <a:srgbClr val="7030A0"/>
            </a:solidFill>
          </a:endParaRPr>
        </a:p>
      </dsp:txBody>
      <dsp:txXfrm>
        <a:off x="3764098" y="2955267"/>
        <a:ext cx="2736492" cy="1056427"/>
      </dsp:txXfrm>
    </dsp:sp>
    <dsp:sp modelId="{D2444787-AE57-4282-ACB5-094CCBC509C9}">
      <dsp:nvSpPr>
        <dsp:cNvPr id="0" name=""/>
        <dsp:cNvSpPr/>
      </dsp:nvSpPr>
      <dsp:spPr>
        <a:xfrm rot="12335310">
          <a:off x="799357" y="1867127"/>
          <a:ext cx="3107821" cy="57106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74057-4CD2-4C69-B89A-0FE56E29D118}">
      <dsp:nvSpPr>
        <dsp:cNvPr id="0" name=""/>
        <dsp:cNvSpPr/>
      </dsp:nvSpPr>
      <dsp:spPr>
        <a:xfrm>
          <a:off x="0" y="720102"/>
          <a:ext cx="1903533" cy="1522826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Микроорганизмы-продуценты, живые клетки и споры, содержащиеся в бактериальных препаратах*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4602" y="764704"/>
        <a:ext cx="1814329" cy="1433622"/>
      </dsp:txXfrm>
    </dsp:sp>
    <dsp:sp modelId="{AB15A1E3-7D7A-41E2-9FD4-08E6519AF61F}">
      <dsp:nvSpPr>
        <dsp:cNvPr id="0" name=""/>
        <dsp:cNvSpPr/>
      </dsp:nvSpPr>
      <dsp:spPr>
        <a:xfrm rot="13897930">
          <a:off x="2738703" y="1538398"/>
          <a:ext cx="2159624" cy="57106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109447"/>
            <a:satOff val="-1766"/>
            <a:lumOff val="109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B747A-BE24-4673-AEBE-22ACCC45849C}">
      <dsp:nvSpPr>
        <dsp:cNvPr id="0" name=""/>
        <dsp:cNvSpPr/>
      </dsp:nvSpPr>
      <dsp:spPr>
        <a:xfrm>
          <a:off x="2196501" y="215897"/>
          <a:ext cx="1903533" cy="1522826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Патогенные микроорганизмы – возбудители иных инфекционных заболеваний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41103" y="260499"/>
        <a:ext cx="1814329" cy="1433622"/>
      </dsp:txXfrm>
    </dsp:sp>
    <dsp:sp modelId="{99EC0247-4082-455C-90E2-0C05901A683A}">
      <dsp:nvSpPr>
        <dsp:cNvPr id="0" name=""/>
        <dsp:cNvSpPr/>
      </dsp:nvSpPr>
      <dsp:spPr>
        <a:xfrm rot="17845457">
          <a:off x="5051148" y="1524637"/>
          <a:ext cx="1898920" cy="57106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218895"/>
            <a:satOff val="-3532"/>
            <a:lumOff val="218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429B0-BE35-4423-93D5-F9762C778B37}">
      <dsp:nvSpPr>
        <dsp:cNvPr id="0" name=""/>
        <dsp:cNvSpPr/>
      </dsp:nvSpPr>
      <dsp:spPr>
        <a:xfrm>
          <a:off x="4464503" y="144014"/>
          <a:ext cx="3946805" cy="1646785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Патогенные микроорганизмы – возбудители особо опасных инфекционных заболеваний </a:t>
          </a:r>
          <a:r>
            <a:rPr lang="ru-RU" sz="1200" kern="1200" dirty="0" smtClean="0">
              <a:solidFill>
                <a:schemeClr val="tx1"/>
              </a:solidFill>
            </a:rPr>
            <a:t>(СН 1.3.1285-03 «Безопасность работы с микроорганизмами I  и II групп патогенности (опасности)», введенные в действие постановлением Главного государственного санитарного врача Российской Федерации от 15 апреля 2003 г. № 42  (зарегистрировано Минюстом России 15 мая 2003 г. № 4545)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512736" y="192247"/>
        <a:ext cx="3850339" cy="15503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9D2-51AF-4932-8212-9292C587EE4D}">
      <dsp:nvSpPr>
        <dsp:cNvPr id="0" name=""/>
        <dsp:cNvSpPr/>
      </dsp:nvSpPr>
      <dsp:spPr>
        <a:xfrm>
          <a:off x="2431955" y="1697022"/>
          <a:ext cx="2355396" cy="1561536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Тяжесть трудового процесса</a:t>
          </a:r>
          <a:endParaRPr lang="ru-RU" sz="1800" b="1" kern="1200" dirty="0"/>
        </a:p>
      </dsp:txBody>
      <dsp:txXfrm>
        <a:off x="2776895" y="1925704"/>
        <a:ext cx="1665516" cy="1104172"/>
      </dsp:txXfrm>
    </dsp:sp>
    <dsp:sp modelId="{203EBE23-C8B6-4B7B-A7EB-23D1D8E3733D}">
      <dsp:nvSpPr>
        <dsp:cNvPr id="0" name=""/>
        <dsp:cNvSpPr/>
      </dsp:nvSpPr>
      <dsp:spPr>
        <a:xfrm rot="16828514">
          <a:off x="3670430" y="1243165"/>
          <a:ext cx="247308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700782" y="1374490"/>
        <a:ext cx="173116" cy="284541"/>
      </dsp:txXfrm>
    </dsp:sp>
    <dsp:sp modelId="{8E785F7C-3E37-400A-8F7A-A5878C98351A}">
      <dsp:nvSpPr>
        <dsp:cNvPr id="0" name=""/>
        <dsp:cNvSpPr/>
      </dsp:nvSpPr>
      <dsp:spPr>
        <a:xfrm>
          <a:off x="2804003" y="-8172"/>
          <a:ext cx="2298468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Масса поднимаемого и перемещаемого вручную груза вручную</a:t>
          </a:r>
          <a:endParaRPr lang="ru-RU" sz="1400" kern="1200" dirty="0"/>
        </a:p>
      </dsp:txBody>
      <dsp:txXfrm>
        <a:off x="3140606" y="175667"/>
        <a:ext cx="1625262" cy="887650"/>
      </dsp:txXfrm>
    </dsp:sp>
    <dsp:sp modelId="{FDF8CB78-5186-491C-8AF9-A7CAE00FF54B}">
      <dsp:nvSpPr>
        <dsp:cNvPr id="0" name=""/>
        <dsp:cNvSpPr/>
      </dsp:nvSpPr>
      <dsp:spPr>
        <a:xfrm rot="19651587">
          <a:off x="4573566" y="1493477"/>
          <a:ext cx="420288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583423" y="1622172"/>
        <a:ext cx="294202" cy="284541"/>
      </dsp:txXfrm>
    </dsp:sp>
    <dsp:sp modelId="{4FFB40D9-DA0B-4CE2-ABD3-C31B6ED683BC}">
      <dsp:nvSpPr>
        <dsp:cNvPr id="0" name=""/>
        <dsp:cNvSpPr/>
      </dsp:nvSpPr>
      <dsp:spPr>
        <a:xfrm>
          <a:off x="4824531" y="288032"/>
          <a:ext cx="2180366" cy="14455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Стереотипные рабочие движения</a:t>
          </a:r>
          <a:endParaRPr lang="ru-RU" sz="1400" kern="1200" dirty="0"/>
        </a:p>
      </dsp:txBody>
      <dsp:txXfrm>
        <a:off x="5143838" y="499726"/>
        <a:ext cx="1541752" cy="1022147"/>
      </dsp:txXfrm>
    </dsp:sp>
    <dsp:sp modelId="{19CC7CD0-13F2-4D5C-A7F8-000681548DFC}">
      <dsp:nvSpPr>
        <dsp:cNvPr id="0" name=""/>
        <dsp:cNvSpPr/>
      </dsp:nvSpPr>
      <dsp:spPr>
        <a:xfrm rot="20930863">
          <a:off x="4773448" y="2002582"/>
          <a:ext cx="87852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773697" y="2099978"/>
        <a:ext cx="61496" cy="284541"/>
      </dsp:txXfrm>
    </dsp:sp>
    <dsp:sp modelId="{E58C6D33-CE11-4F2A-82E7-DF565DE10356}">
      <dsp:nvSpPr>
        <dsp:cNvPr id="0" name=""/>
        <dsp:cNvSpPr/>
      </dsp:nvSpPr>
      <dsp:spPr>
        <a:xfrm>
          <a:off x="4863264" y="1305782"/>
          <a:ext cx="2050226" cy="144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Статическая нагрузка</a:t>
          </a:r>
          <a:endParaRPr lang="ru-RU" sz="1400" kern="1200" dirty="0"/>
        </a:p>
      </dsp:txBody>
      <dsp:txXfrm>
        <a:off x="5163513" y="1517479"/>
        <a:ext cx="1449728" cy="1022166"/>
      </dsp:txXfrm>
    </dsp:sp>
    <dsp:sp modelId="{4F5FFDB8-8D43-4FCB-9FB4-718F77F98EDE}">
      <dsp:nvSpPr>
        <dsp:cNvPr id="0" name=""/>
        <dsp:cNvSpPr/>
      </dsp:nvSpPr>
      <dsp:spPr>
        <a:xfrm rot="818594">
          <a:off x="4781415" y="2545619"/>
          <a:ext cx="169172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782131" y="2634480"/>
        <a:ext cx="118420" cy="284541"/>
      </dsp:txXfrm>
    </dsp:sp>
    <dsp:sp modelId="{9E473388-E304-4DEA-A364-0AA46F967728}">
      <dsp:nvSpPr>
        <dsp:cNvPr id="0" name=""/>
        <dsp:cNvSpPr/>
      </dsp:nvSpPr>
      <dsp:spPr>
        <a:xfrm>
          <a:off x="4961472" y="2363031"/>
          <a:ext cx="2108260" cy="1397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Физическая динамическая нагрузка</a:t>
          </a:r>
          <a:endParaRPr lang="ru-RU" sz="1400" kern="1200" dirty="0"/>
        </a:p>
      </dsp:txBody>
      <dsp:txXfrm>
        <a:off x="5270220" y="2567687"/>
        <a:ext cx="1490764" cy="988169"/>
      </dsp:txXfrm>
    </dsp:sp>
    <dsp:sp modelId="{8A668CB6-EECC-44B0-BE62-83915BC02C1C}">
      <dsp:nvSpPr>
        <dsp:cNvPr id="0" name=""/>
        <dsp:cNvSpPr/>
      </dsp:nvSpPr>
      <dsp:spPr>
        <a:xfrm rot="6281811">
          <a:off x="3267066" y="3180154"/>
          <a:ext cx="192346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303238" y="3247093"/>
        <a:ext cx="134642" cy="284541"/>
      </dsp:txXfrm>
    </dsp:sp>
    <dsp:sp modelId="{73952D76-1D57-4D77-BBC6-A0740FC43042}">
      <dsp:nvSpPr>
        <dsp:cNvPr id="0" name=""/>
        <dsp:cNvSpPr/>
      </dsp:nvSpPr>
      <dsp:spPr>
        <a:xfrm>
          <a:off x="2360779" y="3584983"/>
          <a:ext cx="1587688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Рабочая поза</a:t>
          </a:r>
          <a:endParaRPr lang="ru-RU" sz="1400" kern="1200" dirty="0"/>
        </a:p>
      </dsp:txBody>
      <dsp:txXfrm>
        <a:off x="2593291" y="3768822"/>
        <a:ext cx="1122664" cy="887650"/>
      </dsp:txXfrm>
    </dsp:sp>
    <dsp:sp modelId="{29AD56B1-D11A-4B6A-94FD-5155FC09596E}">
      <dsp:nvSpPr>
        <dsp:cNvPr id="0" name=""/>
        <dsp:cNvSpPr/>
      </dsp:nvSpPr>
      <dsp:spPr>
        <a:xfrm rot="3136459">
          <a:off x="4155841" y="3041006"/>
          <a:ext cx="145906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164335" y="3118542"/>
        <a:ext cx="102134" cy="284541"/>
      </dsp:txXfrm>
    </dsp:sp>
    <dsp:sp modelId="{08E7CB09-0AC4-475C-85C8-FAC119F26809}">
      <dsp:nvSpPr>
        <dsp:cNvPr id="0" name=""/>
        <dsp:cNvSpPr/>
      </dsp:nvSpPr>
      <dsp:spPr>
        <a:xfrm>
          <a:off x="3799763" y="3321239"/>
          <a:ext cx="1895896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Наклоны корпуса тела работника</a:t>
          </a:r>
          <a:endParaRPr lang="ru-RU" sz="1400" kern="1200" dirty="0"/>
        </a:p>
      </dsp:txBody>
      <dsp:txXfrm>
        <a:off x="4077411" y="3505078"/>
        <a:ext cx="1340600" cy="887650"/>
      </dsp:txXfrm>
    </dsp:sp>
    <dsp:sp modelId="{86844F19-4140-4A62-B1E9-1812A4D44E95}">
      <dsp:nvSpPr>
        <dsp:cNvPr id="0" name=""/>
        <dsp:cNvSpPr/>
      </dsp:nvSpPr>
      <dsp:spPr>
        <a:xfrm rot="8480145">
          <a:off x="2376746" y="3068544"/>
          <a:ext cx="396464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482650" y="3126237"/>
        <a:ext cx="277525" cy="284541"/>
      </dsp:txXfrm>
    </dsp:sp>
    <dsp:sp modelId="{79E76D75-20A4-4053-9B83-C3B2BFC10CA5}">
      <dsp:nvSpPr>
        <dsp:cNvPr id="0" name=""/>
        <dsp:cNvSpPr/>
      </dsp:nvSpPr>
      <dsp:spPr>
        <a:xfrm>
          <a:off x="829325" y="3383394"/>
          <a:ext cx="1728097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Перемещение в пространстве</a:t>
          </a:r>
          <a:endParaRPr lang="ru-RU" sz="1400" kern="1200" dirty="0"/>
        </a:p>
      </dsp:txBody>
      <dsp:txXfrm>
        <a:off x="1082399" y="3567233"/>
        <a:ext cx="1221949" cy="8876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9D2-51AF-4932-8212-9292C587EE4D}">
      <dsp:nvSpPr>
        <dsp:cNvPr id="0" name=""/>
        <dsp:cNvSpPr/>
      </dsp:nvSpPr>
      <dsp:spPr>
        <a:xfrm>
          <a:off x="2046658" y="1760459"/>
          <a:ext cx="3015973" cy="1434660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Напряженность трудового процесса</a:t>
          </a:r>
          <a:endParaRPr lang="ru-RU" sz="1800" b="1" kern="1200" dirty="0"/>
        </a:p>
      </dsp:txBody>
      <dsp:txXfrm>
        <a:off x="2488337" y="1970560"/>
        <a:ext cx="2132615" cy="1014458"/>
      </dsp:txXfrm>
    </dsp:sp>
    <dsp:sp modelId="{203EBE23-C8B6-4B7B-A7EB-23D1D8E3733D}">
      <dsp:nvSpPr>
        <dsp:cNvPr id="0" name=""/>
        <dsp:cNvSpPr/>
      </dsp:nvSpPr>
      <dsp:spPr>
        <a:xfrm rot="16547205">
          <a:off x="3517147" y="1278311"/>
          <a:ext cx="270050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553570" y="1413459"/>
        <a:ext cx="189035" cy="284541"/>
      </dsp:txXfrm>
    </dsp:sp>
    <dsp:sp modelId="{8E785F7C-3E37-400A-8F7A-A5878C98351A}">
      <dsp:nvSpPr>
        <dsp:cNvPr id="0" name=""/>
        <dsp:cNvSpPr/>
      </dsp:nvSpPr>
      <dsp:spPr>
        <a:xfrm>
          <a:off x="2592908" y="-10"/>
          <a:ext cx="2298468" cy="125532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Длительность сосредоточенного наблюдения*</a:t>
          </a:r>
          <a:endParaRPr lang="ru-RU" sz="1400" kern="1200" dirty="0"/>
        </a:p>
      </dsp:txBody>
      <dsp:txXfrm>
        <a:off x="2929511" y="183829"/>
        <a:ext cx="1625262" cy="887650"/>
      </dsp:txXfrm>
    </dsp:sp>
    <dsp:sp modelId="{FDF8CB78-5186-491C-8AF9-A7CAE00FF54B}">
      <dsp:nvSpPr>
        <dsp:cNvPr id="0" name=""/>
        <dsp:cNvSpPr/>
      </dsp:nvSpPr>
      <dsp:spPr>
        <a:xfrm rot="19350636">
          <a:off x="4467273" y="1340740"/>
          <a:ext cx="521270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481965" y="1478881"/>
        <a:ext cx="379000" cy="284541"/>
      </dsp:txXfrm>
    </dsp:sp>
    <dsp:sp modelId="{4FFB40D9-DA0B-4CE2-ABD3-C31B6ED683BC}">
      <dsp:nvSpPr>
        <dsp:cNvPr id="0" name=""/>
        <dsp:cNvSpPr/>
      </dsp:nvSpPr>
      <dsp:spPr>
        <a:xfrm>
          <a:off x="4752528" y="0"/>
          <a:ext cx="2180366" cy="1445535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Плотность сигналов (световых, звуковых) и сообщений в ед. времени*</a:t>
          </a:r>
          <a:endParaRPr lang="ru-RU" sz="1400" kern="1200" dirty="0"/>
        </a:p>
      </dsp:txBody>
      <dsp:txXfrm>
        <a:off x="5071835" y="211694"/>
        <a:ext cx="1541752" cy="1022147"/>
      </dsp:txXfrm>
    </dsp:sp>
    <dsp:sp modelId="{19CC7CD0-13F2-4D5C-A7F8-000681548DFC}">
      <dsp:nvSpPr>
        <dsp:cNvPr id="0" name=""/>
        <dsp:cNvSpPr/>
      </dsp:nvSpPr>
      <dsp:spPr>
        <a:xfrm rot="10146307">
          <a:off x="4876707" y="1980988"/>
          <a:ext cx="54215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4892824" y="2074298"/>
        <a:ext cx="37951" cy="284541"/>
      </dsp:txXfrm>
    </dsp:sp>
    <dsp:sp modelId="{E58C6D33-CE11-4F2A-82E7-DF565DE10356}">
      <dsp:nvSpPr>
        <dsp:cNvPr id="0" name=""/>
        <dsp:cNvSpPr/>
      </dsp:nvSpPr>
      <dsp:spPr>
        <a:xfrm>
          <a:off x="4803524" y="1296142"/>
          <a:ext cx="2270260" cy="144556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Число производственных объектов одновременного наблюдения*</a:t>
          </a:r>
          <a:endParaRPr lang="ru-RU" sz="1400" kern="1200" dirty="0"/>
        </a:p>
      </dsp:txBody>
      <dsp:txXfrm>
        <a:off x="5135996" y="1507839"/>
        <a:ext cx="1605316" cy="1022166"/>
      </dsp:txXfrm>
    </dsp:sp>
    <dsp:sp modelId="{4F5FFDB8-8D43-4FCB-9FB4-718F77F98EDE}">
      <dsp:nvSpPr>
        <dsp:cNvPr id="0" name=""/>
        <dsp:cNvSpPr/>
      </dsp:nvSpPr>
      <dsp:spPr>
        <a:xfrm rot="1183927">
          <a:off x="4827244" y="2731152"/>
          <a:ext cx="189684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828915" y="2816393"/>
        <a:ext cx="132779" cy="284541"/>
      </dsp:txXfrm>
    </dsp:sp>
    <dsp:sp modelId="{9E473388-E304-4DEA-A364-0AA46F967728}">
      <dsp:nvSpPr>
        <dsp:cNvPr id="0" name=""/>
        <dsp:cNvSpPr/>
      </dsp:nvSpPr>
      <dsp:spPr>
        <a:xfrm>
          <a:off x="4968551" y="2664295"/>
          <a:ext cx="2108260" cy="139748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Нагрузка на слуховой анализатор*</a:t>
          </a:r>
          <a:endParaRPr lang="ru-RU" sz="1400" kern="1200" dirty="0"/>
        </a:p>
      </dsp:txBody>
      <dsp:txXfrm>
        <a:off x="5277299" y="2868951"/>
        <a:ext cx="1490764" cy="988169"/>
      </dsp:txXfrm>
    </dsp:sp>
    <dsp:sp modelId="{8A668CB6-EECC-44B0-BE62-83915BC02C1C}">
      <dsp:nvSpPr>
        <dsp:cNvPr id="0" name=""/>
        <dsp:cNvSpPr/>
      </dsp:nvSpPr>
      <dsp:spPr>
        <a:xfrm rot="6281811">
          <a:off x="3204084" y="3150586"/>
          <a:ext cx="223805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246171" y="3212961"/>
        <a:ext cx="156664" cy="284541"/>
      </dsp:txXfrm>
    </dsp:sp>
    <dsp:sp modelId="{73952D76-1D57-4D77-BBC6-A0740FC43042}">
      <dsp:nvSpPr>
        <dsp:cNvPr id="0" name=""/>
        <dsp:cNvSpPr/>
      </dsp:nvSpPr>
      <dsp:spPr>
        <a:xfrm>
          <a:off x="2305771" y="3584983"/>
          <a:ext cx="1587688" cy="125532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Работа с оптическими приборами</a:t>
          </a:r>
          <a:endParaRPr lang="ru-RU" sz="1400" kern="1200" dirty="0"/>
        </a:p>
      </dsp:txBody>
      <dsp:txXfrm>
        <a:off x="2538283" y="3768822"/>
        <a:ext cx="1122664" cy="887650"/>
      </dsp:txXfrm>
    </dsp:sp>
    <dsp:sp modelId="{29AD56B1-D11A-4B6A-94FD-5155FC09596E}">
      <dsp:nvSpPr>
        <dsp:cNvPr id="0" name=""/>
        <dsp:cNvSpPr/>
      </dsp:nvSpPr>
      <dsp:spPr>
        <a:xfrm rot="3157827">
          <a:off x="4083301" y="3095270"/>
          <a:ext cx="248027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097924" y="3160550"/>
        <a:ext cx="173619" cy="284541"/>
      </dsp:txXfrm>
    </dsp:sp>
    <dsp:sp modelId="{08E7CB09-0AC4-475C-85C8-FAC119F26809}">
      <dsp:nvSpPr>
        <dsp:cNvPr id="0" name=""/>
        <dsp:cNvSpPr/>
      </dsp:nvSpPr>
      <dsp:spPr>
        <a:xfrm>
          <a:off x="3833421" y="3456384"/>
          <a:ext cx="1895896" cy="125532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Активное наблюдение за ходом производственного процесса*</a:t>
          </a:r>
          <a:endParaRPr lang="ru-RU" sz="1400" kern="1200" dirty="0"/>
        </a:p>
      </dsp:txBody>
      <dsp:txXfrm>
        <a:off x="4111069" y="3640223"/>
        <a:ext cx="1340600" cy="887650"/>
      </dsp:txXfrm>
    </dsp:sp>
    <dsp:sp modelId="{86844F19-4140-4A62-B1E9-1812A4D44E95}">
      <dsp:nvSpPr>
        <dsp:cNvPr id="0" name=""/>
        <dsp:cNvSpPr/>
      </dsp:nvSpPr>
      <dsp:spPr>
        <a:xfrm rot="8480145">
          <a:off x="2318361" y="3076467"/>
          <a:ext cx="383413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420780" y="3135383"/>
        <a:ext cx="268389" cy="284541"/>
      </dsp:txXfrm>
    </dsp:sp>
    <dsp:sp modelId="{79E76D75-20A4-4053-9B83-C3B2BFC10CA5}">
      <dsp:nvSpPr>
        <dsp:cNvPr id="0" name=""/>
        <dsp:cNvSpPr/>
      </dsp:nvSpPr>
      <dsp:spPr>
        <a:xfrm>
          <a:off x="774316" y="3383394"/>
          <a:ext cx="1728097" cy="125532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Нагрузка на голосовой аппарат</a:t>
          </a:r>
          <a:endParaRPr lang="ru-RU" sz="1400" kern="1200" dirty="0"/>
        </a:p>
      </dsp:txBody>
      <dsp:txXfrm>
        <a:off x="1027390" y="3567233"/>
        <a:ext cx="1221949" cy="887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5FD5-BD0E-4B02-9990-A4CAD826F41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89A48-0284-4FC9-96D1-905F94E95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44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89A48-0284-4FC9-96D1-905F94E9560E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870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6DBF99C-C3CF-4560-AF78-E9CC2858EEAF}" type="slidenum">
              <a:rPr lang="ru-RU" sz="1200">
                <a:solidFill>
                  <a:srgbClr val="8B8B8B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395536" y="3068960"/>
            <a:ext cx="8496832" cy="730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188" y="2178388"/>
            <a:ext cx="8281987" cy="1971338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Методика проведения специальной оценки условий труда.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Декларирование соответствия условий труда государственным нормативным требованиям охраны труда.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endParaRPr lang="ru-RU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57150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ВРЕДНЫХ И (ИЛИ) ОПАСНЫХ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ПРОИЗВОДСТВЕННЫХ ФАКТОРОВ</a:t>
            </a:r>
          </a:p>
        </p:txBody>
      </p:sp>
      <p:sp>
        <p:nvSpPr>
          <p:cNvPr id="6" name="Овал 5"/>
          <p:cNvSpPr/>
          <p:nvPr/>
        </p:nvSpPr>
        <p:spPr>
          <a:xfrm>
            <a:off x="107950" y="3141663"/>
            <a:ext cx="2592388" cy="15113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Переменное электромагнитное поле (промышленная частота 50 Гц)</a:t>
            </a:r>
          </a:p>
        </p:txBody>
      </p:sp>
      <p:sp>
        <p:nvSpPr>
          <p:cNvPr id="7" name="Овал 6"/>
          <p:cNvSpPr/>
          <p:nvPr/>
        </p:nvSpPr>
        <p:spPr>
          <a:xfrm>
            <a:off x="2916238" y="3500438"/>
            <a:ext cx="2591866" cy="129698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Переменное электромагнитное поле </a:t>
            </a:r>
            <a:r>
              <a:rPr lang="ru-RU" sz="1400" b="1" dirty="0" err="1"/>
              <a:t>радиочастного</a:t>
            </a:r>
            <a:r>
              <a:rPr lang="ru-RU" sz="1400" b="1" dirty="0"/>
              <a:t> </a:t>
            </a:r>
            <a:r>
              <a:rPr lang="ru-RU" sz="1400" b="1" dirty="0" err="1"/>
              <a:t>диапозона</a:t>
            </a:r>
            <a:endParaRPr lang="ru-RU" sz="1400" b="1" dirty="0"/>
          </a:p>
        </p:txBody>
      </p:sp>
      <p:sp>
        <p:nvSpPr>
          <p:cNvPr id="8" name="Овал 7"/>
          <p:cNvSpPr/>
          <p:nvPr/>
        </p:nvSpPr>
        <p:spPr>
          <a:xfrm>
            <a:off x="6875463" y="2133600"/>
            <a:ext cx="2017712" cy="115093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Постоянное магнитное поле</a:t>
            </a:r>
          </a:p>
        </p:txBody>
      </p:sp>
      <p:sp>
        <p:nvSpPr>
          <p:cNvPr id="9" name="Овал 8"/>
          <p:cNvSpPr/>
          <p:nvPr/>
        </p:nvSpPr>
        <p:spPr>
          <a:xfrm>
            <a:off x="5795963" y="3284538"/>
            <a:ext cx="2016125" cy="115252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Электростатическое поле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2051050" y="26368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211638" y="28527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24525" y="2708275"/>
            <a:ext cx="431800" cy="64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588125" y="1916113"/>
            <a:ext cx="504825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427" y="4833031"/>
            <a:ext cx="828040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u="sng" dirty="0"/>
              <a:t>За исключением рабочих мест, на которых работники исключительно заняты на персональных электронно-вычислительных машинах (персональных компьютерах) и (или) эксплуатируют аппараты копировально-множительной техники настольного типа, единичные стационарные копировально-множительные аппараты, используемые периодически для нужд самой организации, иную офисную организационную технику, а также бытовую технику, не используемую в технологическом процессе производства.</a:t>
            </a:r>
            <a:endParaRPr lang="ru-RU" sz="1400" b="1" i="1" u="sng" dirty="0">
              <a:solidFill>
                <a:srgbClr val="0070C0"/>
              </a:solidFill>
            </a:endParaRPr>
          </a:p>
        </p:txBody>
      </p:sp>
      <p:grpSp>
        <p:nvGrpSpPr>
          <p:cNvPr id="15" name="Группа 22"/>
          <p:cNvGrpSpPr>
            <a:grpSpLocks/>
          </p:cNvGrpSpPr>
          <p:nvPr/>
        </p:nvGrpSpPr>
        <p:grpSpPr bwMode="auto">
          <a:xfrm>
            <a:off x="2484438" y="1052513"/>
            <a:ext cx="4032250" cy="1941512"/>
            <a:chOff x="2520278" y="3010645"/>
            <a:chExt cx="2957883" cy="1942043"/>
          </a:xfrm>
        </p:grpSpPr>
        <p:sp>
          <p:nvSpPr>
            <p:cNvPr id="16" name="Овал 15"/>
            <p:cNvSpPr/>
            <p:nvPr/>
          </p:nvSpPr>
          <p:spPr>
            <a:xfrm>
              <a:off x="2520278" y="3010645"/>
              <a:ext cx="2957883" cy="194204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Овал 4"/>
            <p:cNvSpPr/>
            <p:nvPr/>
          </p:nvSpPr>
          <p:spPr>
            <a:xfrm>
              <a:off x="2953480" y="3294885"/>
              <a:ext cx="2091479" cy="13735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i="1" dirty="0"/>
                <a:t>Неионизирующие излучения</a:t>
              </a:r>
            </a:p>
          </p:txBody>
        </p:sp>
      </p:grpSp>
      <p:sp>
        <p:nvSpPr>
          <p:cNvPr id="18" name="Овал 17"/>
          <p:cNvSpPr/>
          <p:nvPr/>
        </p:nvSpPr>
        <p:spPr>
          <a:xfrm>
            <a:off x="250825" y="1628775"/>
            <a:ext cx="2017713" cy="115252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Ультрафиолетовое излучение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2124075" y="1628775"/>
            <a:ext cx="360363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6516688" y="1268413"/>
            <a:ext cx="43180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948488" y="692150"/>
            <a:ext cx="2016125" cy="115252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Лазерное излучение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74781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55576" y="57150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ВРЕДНЫХ И (ИЛИ) ОПАСНЫХ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ПРОИЗВОДСТВЕННЫХ ФАКТОРОВ</a:t>
            </a:r>
          </a:p>
        </p:txBody>
      </p:sp>
      <p:sp>
        <p:nvSpPr>
          <p:cNvPr id="6" name="Овал 5"/>
          <p:cNvSpPr/>
          <p:nvPr/>
        </p:nvSpPr>
        <p:spPr>
          <a:xfrm>
            <a:off x="5795963" y="3284538"/>
            <a:ext cx="2016125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195513" y="2276475"/>
            <a:ext cx="504825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372225" y="2060575"/>
            <a:ext cx="4318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22"/>
          <p:cNvGrpSpPr>
            <a:grpSpLocks/>
          </p:cNvGrpSpPr>
          <p:nvPr/>
        </p:nvGrpSpPr>
        <p:grpSpPr bwMode="auto">
          <a:xfrm>
            <a:off x="2484438" y="908050"/>
            <a:ext cx="3887787" cy="1755775"/>
            <a:chOff x="4896544" y="2248028"/>
            <a:chExt cx="2642626" cy="1754537"/>
          </a:xfrm>
        </p:grpSpPr>
        <p:sp>
          <p:nvSpPr>
            <p:cNvPr id="10" name="Овал 9"/>
            <p:cNvSpPr/>
            <p:nvPr/>
          </p:nvSpPr>
          <p:spPr>
            <a:xfrm>
              <a:off x="4896544" y="2248028"/>
              <a:ext cx="2642626" cy="175453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5283927" y="2505022"/>
              <a:ext cx="1867859" cy="1240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Ионизирующие излучения</a:t>
              </a:r>
            </a:p>
          </p:txBody>
        </p:sp>
      </p:grpSp>
      <p:sp>
        <p:nvSpPr>
          <p:cNvPr id="12" name="Овал 11"/>
          <p:cNvSpPr/>
          <p:nvPr/>
        </p:nvSpPr>
        <p:spPr>
          <a:xfrm>
            <a:off x="539750" y="2997200"/>
            <a:ext cx="3240088" cy="15113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Рентгеновское, гамма – и нейтронное излучение</a:t>
            </a:r>
          </a:p>
        </p:txBody>
      </p:sp>
      <p:sp>
        <p:nvSpPr>
          <p:cNvPr id="13" name="Овал 12"/>
          <p:cNvSpPr/>
          <p:nvPr/>
        </p:nvSpPr>
        <p:spPr>
          <a:xfrm>
            <a:off x="4716463" y="2852738"/>
            <a:ext cx="4103687" cy="2016125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Радиоактивное загрязнение производственных помещений, элементов производственного оборудования, средств индивидуальной защиты и кожных покровов работника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4213" y="4941888"/>
            <a:ext cx="7920037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u="sng" dirty="0"/>
              <a:t>Идентифицируются как вредные и (или) опасные факторы только на рабочих местах, на которых осуществляется   добыча, обогащение, производство и использование в технологическом процессе радиоактивных веществ  и изотопов, а также при эксплуатации оборудования, создающего ионизирующее излучение.</a:t>
            </a:r>
            <a:endParaRPr lang="ru-RU" sz="1400" b="1" i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032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55576" y="57150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ВРЕДНЫХ И (ИЛИ) ОПАСНЫХ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ПРОИЗВОДСТВЕННЫХ ФАКТОРОВ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826787721"/>
              </p:ext>
            </p:extLst>
          </p:nvPr>
        </p:nvGraphicFramePr>
        <p:xfrm>
          <a:off x="500034" y="1000108"/>
          <a:ext cx="784887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0568" y="1014212"/>
            <a:ext cx="5400675" cy="160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Идентифицируются как вредные и (или) опасные факторы только на рабочих местах при добыче, обогащении, химическом синтезе, использовании в технологическом процессе и/или химическом анализе химических веществ и смесей, выделении химических веществ в ходе технологического процесса, а также при производстве веществ биологической природы.</a:t>
            </a:r>
          </a:p>
        </p:txBody>
      </p:sp>
    </p:spTree>
    <p:extLst>
      <p:ext uri="{BB962C8B-B14F-4D97-AF65-F5344CB8AC3E}">
        <p14:creationId xmlns:p14="http://schemas.microsoft.com/office/powerpoint/2010/main" xmlns="" val="3369878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55576" y="57150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ВРЕДНЫХ И (ИЛИ) ОПАСНЫХ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ПРОИЗВОДСТВЕННЫХ ФАКТОРОВ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385708279"/>
              </p:ext>
            </p:extLst>
          </p:nvPr>
        </p:nvGraphicFramePr>
        <p:xfrm>
          <a:off x="251520" y="1052736"/>
          <a:ext cx="842493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650" y="5319031"/>
            <a:ext cx="813683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B050"/>
                </a:solidFill>
                <a:latin typeface="+mn-lt"/>
              </a:rPr>
              <a:t>* </a:t>
            </a:r>
            <a:r>
              <a:rPr lang="ru-RU" sz="1400" b="1" u="sng" dirty="0"/>
              <a:t>Идентифицируются как вредные и (или) опасные факторы только на рабочих местах, на которых осуществляется   производство бактериальных препаратов, изучение и анализ патогенных микроорганизмов.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3441594"/>
            <a:ext cx="281595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ВАЖНО!!!</a:t>
            </a:r>
            <a:r>
              <a:rPr lang="ru-RU" dirty="0" smtClean="0"/>
              <a:t> </a:t>
            </a:r>
            <a:r>
              <a:rPr lang="ru-RU" sz="1400" dirty="0" smtClean="0"/>
              <a:t>Оценка проводится на рабочих местах организаций, имеющих разрешительные </a:t>
            </a:r>
            <a:r>
              <a:rPr lang="ru-RU" sz="1400" b="1" u="sng" dirty="0" smtClean="0">
                <a:solidFill>
                  <a:srgbClr val="FF0000"/>
                </a:solidFill>
              </a:rPr>
              <a:t>документы (лицензии)</a:t>
            </a:r>
            <a:r>
              <a:rPr lang="ru-RU" sz="1400" dirty="0" smtClean="0"/>
              <a:t> на право выполнения работ с </a:t>
            </a:r>
            <a:r>
              <a:rPr lang="ru-RU" sz="1400" b="1" u="sng" dirty="0" smtClean="0">
                <a:solidFill>
                  <a:srgbClr val="FF0000"/>
                </a:solidFill>
              </a:rPr>
              <a:t>патогенными биологическими агентами (ПБА)</a:t>
            </a:r>
            <a:endParaRPr lang="ru-RU" sz="1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331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57150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ВРЕДНЫХ И (ИЛИ) ОПАСНЫХ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ПРОИЗВОДСТВЕННЫХ ФАКТОРОВ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025046205"/>
              </p:ext>
            </p:extLst>
          </p:nvPr>
        </p:nvGraphicFramePr>
        <p:xfrm>
          <a:off x="1115616" y="1484784"/>
          <a:ext cx="729647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0825" y="1557338"/>
            <a:ext cx="3384550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u="sng" dirty="0"/>
              <a:t>Идентифицируются как вредные и (или) опасные факторы только на рабочих местах, на которых работниками осуществляется выполнение обусловленных технологическим процессом (трудовой функцией) работ по поднятию и переноске грузов вручную, работ в вынужденном положении или положении «стоя», при перемещении в пространстве</a:t>
            </a:r>
            <a:r>
              <a:rPr lang="ru-RU" sz="1400" b="1" u="sng" dirty="0" smtClean="0"/>
              <a:t>.</a:t>
            </a:r>
            <a:endParaRPr lang="ru-RU" sz="1400" b="1" u="sng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801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57150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ВРЕДНЫХ И (ИЛИ) ОПАСНЫХ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ПРОИЗВОДСТВЕННЫХ ФАКТОРОВ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233675950"/>
              </p:ext>
            </p:extLst>
          </p:nvPr>
        </p:nvGraphicFramePr>
        <p:xfrm>
          <a:off x="1115616" y="1484784"/>
          <a:ext cx="729647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1124744"/>
            <a:ext cx="3529012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dirty="0" smtClean="0">
                <a:solidFill>
                  <a:srgbClr val="0070C0"/>
                </a:solidFill>
                <a:latin typeface="+mn-lt"/>
              </a:rPr>
              <a:t>*</a:t>
            </a:r>
            <a:r>
              <a:rPr lang="ru-RU" sz="1400" b="1" u="sng" dirty="0"/>
              <a:t>Идентифицируются как вредные и (или) опасные факторы при выполнении работ по диспетчеризации производственных процессов, производственных процессов конвейерного типа, на рабочих местах операторов технологического (производственного) оборудования, при управлении транспортными средствами.</a:t>
            </a:r>
            <a:endParaRPr lang="ru-RU" sz="1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412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04664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Helios"/>
              </a:rPr>
              <a:t>ФАКТОРЫ НЕ ОЦЕНИВАЕМЫЕ В РАМКАХ ПРОВЕДЕНИЯ СПЕЦИАЛЬНОЙ ОЦЕНКИ УСЛОВИЙ ТРУДА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Helio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112550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u="sng" dirty="0" smtClean="0"/>
              <a:t>Световая среда. Показатели: коэффициент пульсации, яркость, КЕО.</a:t>
            </a:r>
          </a:p>
          <a:p>
            <a:pPr marL="342900" indent="-342900">
              <a:buAutoNum type="arabicPeriod"/>
            </a:pPr>
            <a:endParaRPr lang="ru-RU" sz="1600" b="1" u="sng" dirty="0" smtClean="0"/>
          </a:p>
          <a:p>
            <a:pPr marL="342900" indent="-342900">
              <a:buAutoNum type="arabicPeriod"/>
            </a:pPr>
            <a:r>
              <a:rPr lang="ru-RU" sz="1600" b="1" u="sng" dirty="0" smtClean="0"/>
              <a:t>Неионизирующие излучения. Показатель: </a:t>
            </a:r>
            <a:r>
              <a:rPr lang="ru-RU" sz="1600" b="1" u="sng" dirty="0"/>
              <a:t>в</a:t>
            </a:r>
            <a:r>
              <a:rPr lang="ru-RU" sz="1600" b="1" u="sng" dirty="0" smtClean="0"/>
              <a:t>ременные </a:t>
            </a:r>
            <a:r>
              <a:rPr lang="ru-RU" sz="1600" b="1" u="sng" dirty="0"/>
              <a:t>уровни ЭМП, создаваемых </a:t>
            </a:r>
            <a:r>
              <a:rPr lang="ru-RU" sz="1600" b="1" u="sng" dirty="0" smtClean="0"/>
              <a:t>ПЭВМ. </a:t>
            </a:r>
          </a:p>
          <a:p>
            <a:pPr marL="342900" indent="-342900">
              <a:buAutoNum type="arabicPeriod"/>
            </a:pPr>
            <a:endParaRPr lang="ru-RU" sz="1600" b="1" u="sng" dirty="0" smtClean="0"/>
          </a:p>
          <a:p>
            <a:pPr marL="342900" indent="-342900">
              <a:buAutoNum type="arabicPeriod"/>
            </a:pPr>
            <a:r>
              <a:rPr lang="ru-RU" sz="1600" b="1" u="sng" dirty="0" smtClean="0"/>
              <a:t>Микроклимат. Не проводится оценка микроклимата на открытых территориях. </a:t>
            </a:r>
          </a:p>
        </p:txBody>
      </p:sp>
    </p:spTree>
    <p:extLst>
      <p:ext uri="{BB962C8B-B14F-4D97-AF65-F5344CB8AC3E}">
        <p14:creationId xmlns:p14="http://schemas.microsoft.com/office/powerpoint/2010/main" xmlns="" val="1990231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pPr algn="ctr">
              <a:defRPr/>
            </a:pPr>
            <a:r>
              <a:rPr lang="ru-RU" sz="2000" b="1" cap="all" dirty="0" smtClean="0">
                <a:solidFill>
                  <a:schemeClr val="tx2"/>
                </a:solidFill>
                <a:latin typeface="Helios"/>
              </a:rPr>
              <a:t>Исследования (испытания) и измерения вредных и</a:t>
            </a:r>
            <a:br>
              <a:rPr lang="ru-RU" sz="2000" b="1" cap="all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cap="all" dirty="0" smtClean="0">
                <a:solidFill>
                  <a:schemeClr val="tx2"/>
                </a:solidFill>
                <a:latin typeface="Helios"/>
              </a:rPr>
              <a:t> (или) опасных производственных факторов</a:t>
            </a:r>
            <a:endParaRPr lang="ru-RU" sz="2000" b="1" cap="all" dirty="0">
              <a:solidFill>
                <a:schemeClr val="tx2"/>
              </a:solidFill>
              <a:latin typeface="Helios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1797" y="965465"/>
            <a:ext cx="7081815" cy="895782"/>
            <a:chOff x="72001" y="14759"/>
            <a:chExt cx="7081815" cy="89578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72001" y="14759"/>
              <a:ext cx="7081815" cy="89578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98238" y="40996"/>
              <a:ext cx="5724037" cy="8433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tx1"/>
                  </a:solidFill>
                </a:rPr>
                <a:t>Исследованиям (испытаниям) и измерениям подлежат фактические значения всех идентифицированных в порядке, установленном Методикой, вредных и (или)  опасных факторов</a:t>
              </a:r>
              <a:endParaRPr lang="ru-RU" sz="1600" b="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28447" y="1998452"/>
            <a:ext cx="7632879" cy="1172290"/>
            <a:chOff x="72036" y="1022873"/>
            <a:chExt cx="7632879" cy="117229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72036" y="1022873"/>
              <a:ext cx="7632879" cy="117229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750088"/>
                <a:satOff val="-5627"/>
                <a:lumOff val="-915"/>
                <a:alphaOff val="0"/>
              </a:schemeClr>
            </a:fillRef>
            <a:effectRef idx="0">
              <a:schemeClr val="accent3">
                <a:hueOff val="3750088"/>
                <a:satOff val="-5627"/>
                <a:lumOff val="-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106371" y="1057208"/>
              <a:ext cx="6097382" cy="11036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tx1"/>
                  </a:solidFill>
                </a:rPr>
                <a:t>Исследования (испытания) и измерения идентифицированных вредных и (или) опасных факторов осуществляются экспертом (экспертами) и (или) иными специалистами испытательной лаборатории (центра) организации, проводящей специальную оценку условий труда</a:t>
              </a:r>
              <a:endParaRPr lang="ru-RU" sz="1600" b="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45044" y="3333716"/>
            <a:ext cx="8351845" cy="2541930"/>
            <a:chOff x="72001" y="2232253"/>
            <a:chExt cx="7807524" cy="117229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72001" y="2232253"/>
              <a:ext cx="7807524" cy="117229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7500176"/>
                <a:satOff val="-11253"/>
                <a:lumOff val="-1830"/>
                <a:alphaOff val="0"/>
              </a:schemeClr>
            </a:fillRef>
            <a:effectRef idx="0">
              <a:schemeClr val="accent3">
                <a:hueOff val="7500176"/>
                <a:satOff val="-11253"/>
                <a:lumOff val="-18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06336" y="2266588"/>
              <a:ext cx="6248225" cy="11036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600601" y="2688531"/>
            <a:ext cx="761988" cy="761988"/>
            <a:chOff x="6696745" y="518817"/>
            <a:chExt cx="761988" cy="761988"/>
          </a:xfrm>
        </p:grpSpPr>
        <p:sp>
          <p:nvSpPr>
            <p:cNvPr id="20" name="Стрелка вниз 19"/>
            <p:cNvSpPr/>
            <p:nvPr/>
          </p:nvSpPr>
          <p:spPr>
            <a:xfrm>
              <a:off x="6696745" y="518817"/>
              <a:ext cx="761988" cy="761988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трелка вниз 4"/>
            <p:cNvSpPr/>
            <p:nvPr/>
          </p:nvSpPr>
          <p:spPr>
            <a:xfrm>
              <a:off x="6868192" y="518817"/>
              <a:ext cx="419094" cy="573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544108" y="1446760"/>
            <a:ext cx="761988" cy="761988"/>
            <a:chOff x="6696745" y="518817"/>
            <a:chExt cx="761988" cy="761988"/>
          </a:xfrm>
        </p:grpSpPr>
        <p:sp>
          <p:nvSpPr>
            <p:cNvPr id="23" name="Стрелка вниз 22"/>
            <p:cNvSpPr/>
            <p:nvPr/>
          </p:nvSpPr>
          <p:spPr>
            <a:xfrm>
              <a:off x="6696745" y="518817"/>
              <a:ext cx="761988" cy="761988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Стрелка вниз 4"/>
            <p:cNvSpPr/>
            <p:nvPr/>
          </p:nvSpPr>
          <p:spPr>
            <a:xfrm>
              <a:off x="6868192" y="518817"/>
              <a:ext cx="419094" cy="573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412750" y="3450519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проведении исследований (испытаний) и измерений вредных и (или) опасных факторов должны применяться утвержденные и аттестованные в порядке, установленном законодательством Российской Федерации об обеспечении единства измерений, методы исследований (испытаний) и методики (методы) измерений и соответствующие им средства измерений, прошедшие поверку и внесенные в Федеральный информационный фонд по обеспечению единства измерений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1417560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23850" y="333375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000" b="1" cap="all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Исследования и измерения </a:t>
            </a:r>
            <a:r>
              <a:rPr lang="ru-RU" sz="2000" b="1" cap="all" dirty="0" smtClean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вредных и (или) опасных производственных факторов</a:t>
            </a:r>
            <a:endParaRPr lang="ru-RU" sz="2000" b="1" cap="all" dirty="0">
              <a:solidFill>
                <a:schemeClr val="tx2"/>
              </a:solidFill>
              <a:latin typeface="Helios"/>
              <a:ea typeface="+mj-ea"/>
              <a:cs typeface="+mj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8313" y="1268413"/>
            <a:ext cx="8280400" cy="48974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00113" y="1438275"/>
            <a:ext cx="74168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b="1" i="1" dirty="0">
                <a:solidFill>
                  <a:srgbClr val="953735"/>
                </a:solidFill>
                <a:latin typeface="Calibri" pitchFamily="34" charset="0"/>
                <a:cs typeface="Times New Roman" pitchFamily="18" charset="0"/>
              </a:rPr>
              <a:t>Исследования (испытания) и измерения </a:t>
            </a:r>
            <a:r>
              <a:rPr lang="ru-RU" b="1" i="1" dirty="0" smtClean="0">
                <a:solidFill>
                  <a:srgbClr val="953735"/>
                </a:solidFill>
                <a:latin typeface="Calibri" pitchFamily="34" charset="0"/>
                <a:cs typeface="Times New Roman" pitchFamily="18" charset="0"/>
              </a:rPr>
              <a:t>идентифицированных вредных и (или) опасных факторов </a:t>
            </a:r>
            <a:r>
              <a:rPr lang="ru-RU" b="1" i="1" dirty="0">
                <a:solidFill>
                  <a:srgbClr val="953735"/>
                </a:solidFill>
                <a:latin typeface="Calibri" pitchFamily="34" charset="0"/>
                <a:cs typeface="Times New Roman" pitchFamily="18" charset="0"/>
              </a:rPr>
              <a:t>проводятся в ходе осуществления штатных производственных (технологических) процессов и (или) штатной деятельности работодателя с учетом:</a:t>
            </a:r>
          </a:p>
          <a:p>
            <a:pPr indent="450850" algn="just" eaLnBrk="0" hangingPunct="0"/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indent="450850" algn="just" eaLnBrk="0" hangingPunct="0">
              <a:buFont typeface="Wingdings" pitchFamily="2" charset="2"/>
              <a:buChar char="ü"/>
            </a:pPr>
            <a:r>
              <a:rPr lang="ru-RU" dirty="0">
                <a:latin typeface="Calibri" pitchFamily="34" charset="0"/>
                <a:cs typeface="Times New Roman" pitchFamily="18" charset="0"/>
              </a:rPr>
              <a:t>используемого работником производственного оборудования, сырья и материалов, являющихся источниками идентифицированных 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вредных и (или) опасных факторов</a:t>
            </a:r>
            <a:r>
              <a:rPr lang="ru-RU" dirty="0">
                <a:latin typeface="Calibri" pitchFamily="34" charset="0"/>
                <a:cs typeface="Times New Roman" pitchFamily="18" charset="0"/>
              </a:rPr>
              <a:t>;</a:t>
            </a:r>
          </a:p>
          <a:p>
            <a:pPr indent="450850" algn="just" eaLnBrk="0" hangingPunct="0">
              <a:buFont typeface="Wingdings" pitchFamily="2" charset="2"/>
              <a:buChar char="ü"/>
            </a:pPr>
            <a:endParaRPr lang="ru-RU" dirty="0">
              <a:latin typeface="Calibri" pitchFamily="34" charset="0"/>
            </a:endParaRPr>
          </a:p>
          <a:p>
            <a:pPr indent="450850" algn="just" eaLnBrk="0" hangingPunct="0">
              <a:buFont typeface="Wingdings" pitchFamily="2" charset="2"/>
              <a:buChar char="ü"/>
            </a:pPr>
            <a:r>
              <a:rPr lang="ru-RU" dirty="0">
                <a:latin typeface="Calibri" pitchFamily="34" charset="0"/>
                <a:cs typeface="Times New Roman" pitchFamily="18" charset="0"/>
              </a:rPr>
              <a:t>результатов ранее проводившихся исследований (испытаний) и измерений факторов;</a:t>
            </a:r>
          </a:p>
          <a:p>
            <a:pPr indent="450850" algn="just" eaLnBrk="0" hangingPunct="0">
              <a:buFont typeface="Wingdings" pitchFamily="2" charset="2"/>
              <a:buChar char="ü"/>
            </a:pPr>
            <a:endParaRPr lang="ru-RU" dirty="0">
              <a:latin typeface="Calibri" pitchFamily="34" charset="0"/>
            </a:endParaRPr>
          </a:p>
          <a:p>
            <a:pPr indent="450850" algn="just" eaLnBrk="0" hangingPunct="0">
              <a:buFont typeface="Wingdings" pitchFamily="2" charset="2"/>
              <a:buChar char="ü"/>
            </a:pPr>
            <a:r>
              <a:rPr lang="ru-RU" dirty="0">
                <a:latin typeface="Calibri" pitchFamily="34" charset="0"/>
                <a:cs typeface="Times New Roman" pitchFamily="18" charset="0"/>
              </a:rPr>
              <a:t>предложений работников по проведению на его рабочем месте исследований (испытаний) и измерений</a:t>
            </a:r>
            <a:r>
              <a:rPr lang="ru-RU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идентифицированных вредных и (или) опасных факторов</a:t>
            </a:r>
            <a:r>
              <a:rPr lang="ru-RU" dirty="0">
                <a:latin typeface="Calibri" pitchFamily="34" charset="0"/>
                <a:cs typeface="Times New Roman" pitchFamily="18" charset="0"/>
              </a:rPr>
              <a:t>.</a:t>
            </a: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65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/>
          </p:cNvSpPr>
          <p:nvPr/>
        </p:nvSpPr>
        <p:spPr bwMode="auto">
          <a:xfrm>
            <a:off x="179388" y="188912"/>
            <a:ext cx="8856662" cy="12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cap="all" dirty="0" smtClean="0">
                <a:solidFill>
                  <a:schemeClr val="accent1">
                    <a:lumMod val="75000"/>
                  </a:schemeClr>
                </a:solidFill>
              </a:rPr>
              <a:t>Отнесение условий труда на рабочих местах по степени вредности и (или) опасности к классам (подклассам) условий труда по результатам проведения исследований (испытаний) и измерений вредных и (или) опасных производственных факторов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Helios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68313" y="1700213"/>
            <a:ext cx="8135937" cy="3889375"/>
          </a:xfrm>
          <a:prstGeom prst="flowChartAlternateProcess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 зависимости от степени отклонения фактических значений </a:t>
            </a:r>
            <a:r>
              <a:rPr lang="ru-RU" dirty="0" smtClean="0">
                <a:solidFill>
                  <a:schemeClr val="tx1"/>
                </a:solidFill>
              </a:rPr>
              <a:t>идентифицированных вредных </a:t>
            </a:r>
            <a:r>
              <a:rPr lang="ru-RU" dirty="0">
                <a:solidFill>
                  <a:schemeClr val="tx1"/>
                </a:solidFill>
              </a:rPr>
              <a:t>и (или) опасных факторов, полученных по результатам проведения их исследований (испытаний) и измерений, от нормативов (гигиенических нормативов</a:t>
            </a:r>
            <a:r>
              <a:rPr lang="ru-RU" dirty="0" smtClean="0">
                <a:solidFill>
                  <a:schemeClr val="tx1"/>
                </a:solidFill>
              </a:rPr>
              <a:t>) условий труда и продолжительности их воздействия на работника в течение рабочего дня (смены)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81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04900" y="6269038"/>
            <a:ext cx="2555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cs typeface="+mn-cs"/>
              </a:rPr>
              <a:t> </a:t>
            </a:r>
            <a:endParaRPr lang="ru-RU" sz="2000" dirty="0">
              <a:solidFill>
                <a:schemeClr val="bg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5364" name="Прямоугольник 21"/>
          <p:cNvSpPr>
            <a:spLocks noChangeArrowheads="1"/>
          </p:cNvSpPr>
          <p:nvPr/>
        </p:nvSpPr>
        <p:spPr bwMode="auto">
          <a:xfrm>
            <a:off x="1403648" y="2060575"/>
            <a:ext cx="77054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  <p:sp>
        <p:nvSpPr>
          <p:cNvPr id="5" name="Заголовок 1"/>
          <p:cNvSpPr>
            <a:spLocks/>
          </p:cNvSpPr>
          <p:nvPr/>
        </p:nvSpPr>
        <p:spPr bwMode="auto">
          <a:xfrm>
            <a:off x="539750" y="333375"/>
            <a:ext cx="8856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Helios"/>
                <a:ea typeface="+mj-ea"/>
                <a:cs typeface="+mj-cs"/>
              </a:rPr>
              <a:t>ЭТАПЫ СПЕЦИАЛЬНОЙ ОЦЕНКИ УСЛОВИЙ ТРУДА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Helios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0349983"/>
              </p:ext>
            </p:extLst>
          </p:nvPr>
        </p:nvGraphicFramePr>
        <p:xfrm>
          <a:off x="539552" y="1052736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/>
          </p:cNvSpPr>
          <p:nvPr/>
        </p:nvSpPr>
        <p:spPr bwMode="auto">
          <a:xfrm>
            <a:off x="179388" y="188912"/>
            <a:ext cx="8856662" cy="10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cap="all" dirty="0">
                <a:solidFill>
                  <a:schemeClr val="accent1">
                    <a:lumMod val="75000"/>
                  </a:schemeClr>
                </a:solidFill>
              </a:rPr>
              <a:t>Отнесение условий труда на рабочих местах по степени вредности и (или) опасности к классам (подклассам) условий труда по результатам проведения исследований (испытаний) и измерений вредных и (или) опасных производственных факторов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Helio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0" y="1196975"/>
            <a:ext cx="8640763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b="1" i="1" dirty="0" smtClean="0">
              <a:latin typeface="+mn-lt"/>
            </a:endParaRPr>
          </a:p>
          <a:p>
            <a:pPr>
              <a:defRPr/>
            </a:pPr>
            <a:r>
              <a:rPr lang="ru-RU" b="1" i="1" dirty="0" smtClean="0">
                <a:latin typeface="+mn-lt"/>
              </a:rPr>
              <a:t>Отнесение </a:t>
            </a:r>
            <a:r>
              <a:rPr lang="ru-RU" b="1" i="1" dirty="0">
                <a:latin typeface="+mn-lt"/>
              </a:rPr>
              <a:t>условий труда к соответствующему </a:t>
            </a:r>
            <a:r>
              <a:rPr lang="ru-RU" b="1" i="1" dirty="0" smtClean="0">
                <a:latin typeface="+mn-lt"/>
              </a:rPr>
              <a:t>классу </a:t>
            </a:r>
            <a:r>
              <a:rPr lang="ru-RU" b="1" i="1" dirty="0">
                <a:latin typeface="+mn-lt"/>
              </a:rPr>
              <a:t>(подклассу) условий труда осуществляется при воздействии следующих факторов</a:t>
            </a:r>
            <a:r>
              <a:rPr lang="ru-RU" b="1" i="1" dirty="0" smtClean="0">
                <a:latin typeface="+mn-lt"/>
              </a:rPr>
              <a:t>:</a:t>
            </a:r>
            <a:endParaRPr lang="ru-RU" b="1" i="1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b="1" i="1" dirty="0">
                <a:latin typeface="+mn-lt"/>
              </a:rPr>
              <a:t> Химического фактора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i="1" dirty="0">
                <a:latin typeface="+mn-lt"/>
              </a:rPr>
              <a:t>Биологического фактора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i="1" dirty="0">
                <a:latin typeface="+mn-lt"/>
              </a:rPr>
              <a:t>Аэрозолей преимущественно </a:t>
            </a:r>
            <a:r>
              <a:rPr lang="ru-RU" b="1" i="1" dirty="0" err="1">
                <a:latin typeface="+mn-lt"/>
              </a:rPr>
              <a:t>фиброгенного</a:t>
            </a:r>
            <a:r>
              <a:rPr lang="ru-RU" b="1" i="1" dirty="0">
                <a:latin typeface="+mn-lt"/>
              </a:rPr>
              <a:t> действия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i="1" dirty="0" err="1">
                <a:latin typeface="+mn-lt"/>
              </a:rPr>
              <a:t>Виброакустических</a:t>
            </a:r>
            <a:r>
              <a:rPr lang="ru-RU" b="1" i="1" dirty="0">
                <a:latin typeface="+mn-lt"/>
              </a:rPr>
              <a:t> факторов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i="1" dirty="0"/>
              <a:t>М</a:t>
            </a:r>
            <a:r>
              <a:rPr lang="ru-RU" b="1" i="1" dirty="0" smtClean="0">
                <a:latin typeface="+mn-lt"/>
              </a:rPr>
              <a:t>икроклимата</a:t>
            </a:r>
            <a:endParaRPr lang="ru-RU" b="1" i="1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b="1" i="1" dirty="0">
                <a:latin typeface="+mn-lt"/>
              </a:rPr>
              <a:t>Световой среды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i="1" dirty="0">
                <a:latin typeface="+mn-lt"/>
              </a:rPr>
              <a:t>Неионизирующих излучений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i="1" dirty="0">
                <a:latin typeface="+mn-lt"/>
              </a:rPr>
              <a:t>Ионизирующих излучений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i="1" dirty="0">
                <a:latin typeface="+mn-lt"/>
              </a:rPr>
              <a:t>Тяжести трудового процесса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i="1" dirty="0">
                <a:latin typeface="+mn-lt"/>
              </a:rPr>
              <a:t>Напряженности трудового процесса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i="1" dirty="0">
                <a:latin typeface="+mn-lt"/>
              </a:rPr>
              <a:t>С учетом комплексного воздействия идентифицированных потенциально вредных и (или) опасных факторов производственной среды</a:t>
            </a:r>
          </a:p>
          <a:p>
            <a:pPr>
              <a:buFont typeface="Wingdings" pitchFamily="2" charset="2"/>
              <a:buChar char="ü"/>
              <a:defRPr/>
            </a:pPr>
            <a:endParaRPr lang="ru-RU" b="1" i="1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ru-RU" b="1" i="1" dirty="0">
              <a:latin typeface="+mn-lt"/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8248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80400" cy="433387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chemeClr val="tx2"/>
                </a:solidFill>
                <a:latin typeface="Helios"/>
              </a:rPr>
              <a:t>КЛАССЫ УСЛОВИЙ ТРУДА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548680"/>
            <a:ext cx="8713788" cy="14398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Оптимальные условия труда (1 класс)</a:t>
            </a:r>
            <a:endParaRPr lang="ru-RU" sz="14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Условия труда, при </a:t>
            </a:r>
            <a:r>
              <a:rPr lang="ru-RU" sz="1400" dirty="0">
                <a:solidFill>
                  <a:srgbClr val="000000"/>
                </a:solidFill>
              </a:rPr>
              <a:t>которых воздействие на работника вредных и (или) опасных производственных факторов отсутствует или уровни воздействия которых не превышают уровни, установленные </a:t>
            </a:r>
            <a:r>
              <a:rPr lang="ru-RU" sz="1400" dirty="0" smtClean="0">
                <a:solidFill>
                  <a:srgbClr val="000000"/>
                </a:solidFill>
              </a:rPr>
              <a:t>нормативами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(гигиеническими </a:t>
            </a:r>
            <a:r>
              <a:rPr lang="ru-RU" sz="1400" dirty="0">
                <a:solidFill>
                  <a:srgbClr val="000000"/>
                </a:solidFill>
              </a:rPr>
              <a:t>нормативами) условий труда и принятые в качестве безопасных для человека, и создаются предпосылки для поддержания высокого уровня работоспособности работника.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5106" y="1988543"/>
            <a:ext cx="8713788" cy="144045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 smtClean="0">
                <a:solidFill>
                  <a:srgbClr val="000000"/>
                </a:solidFill>
              </a:rPr>
              <a:t>Допустимые </a:t>
            </a:r>
            <a:r>
              <a:rPr lang="ru-RU" sz="1400" b="1" dirty="0">
                <a:solidFill>
                  <a:srgbClr val="000000"/>
                </a:solidFill>
              </a:rPr>
              <a:t>условия труда (2 класс)</a:t>
            </a:r>
          </a:p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условия труда, при которых на работника воздействуют вредные и (или) опасные производственные факторы, уровни воздействия которых не превышают уровни, установленные нормативами (гигиеническими нормативами) условий труда, а измененное функциональное состояние организма работника восстанавливается во время регламентированного отдыха или к началу следующего рабочего дня (смены).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3501008"/>
            <a:ext cx="8642350" cy="10080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Вредные условия труда (3 класс)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00"/>
                </a:solidFill>
              </a:rPr>
              <a:t>условия труда, при которых уровни воздействия вредных и (или) опасных производственных факторов превышают уровни, установленные нормативами (гигиеническими нормативами) условий </a:t>
            </a:r>
            <a:r>
              <a:rPr lang="ru-RU" sz="1400" dirty="0" smtClean="0">
                <a:solidFill>
                  <a:srgbClr val="000000"/>
                </a:solidFill>
              </a:rPr>
              <a:t>труда, включая </a:t>
            </a:r>
            <a:r>
              <a:rPr lang="ru-RU" sz="1400" dirty="0">
                <a:solidFill>
                  <a:srgbClr val="000000"/>
                </a:solidFill>
              </a:rPr>
              <a:t>подклассы 3.1, 3.2, 3.3, 3.4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6544" y="4552387"/>
            <a:ext cx="8642350" cy="14401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Опасные условия труда (4 класс)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00"/>
                </a:solidFill>
              </a:rPr>
              <a:t>условия труда, при которых на работника воздействуют вредные и (или) опасные производственные факторы, уровни воздействия которых в течение всего рабочего дня (смены) или его части способны создать угрозу жизни работника, а последствия воздействия данных факторов обусловливают высокий риск развития острого профессионального заболевания в период трудовой деятельности.</a:t>
            </a:r>
            <a:endParaRPr lang="ru-RU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340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288" y="476672"/>
            <a:ext cx="8497887" cy="547260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1300" b="1" dirty="0">
                <a:solidFill>
                  <a:schemeClr val="tx1"/>
                </a:solidFill>
              </a:rPr>
              <a:t>Подкласс 3.1</a:t>
            </a:r>
          </a:p>
          <a:p>
            <a:pPr indent="450850" algn="just" eaLnBrk="0" hangingPunct="0">
              <a:defRPr/>
            </a:pPr>
            <a:r>
              <a:rPr lang="ru-RU" sz="1300" dirty="0">
                <a:solidFill>
                  <a:srgbClr val="000000"/>
                </a:solidFill>
              </a:rPr>
              <a:t>(вредные условия труда 1-й степени) - условия труда, при которых на работника воздействуют вредные и (или) опасные производственные факторы, после воздействия которых измененное функциональное состояние организма работника восстанавливается, как правило, при более длительном, чем до начала следующего рабочего дня (смены), прекращении воздействия данных факторов, и увеличивается риск повреждения здоровья</a:t>
            </a:r>
            <a:r>
              <a:rPr lang="ru-RU" sz="1300" dirty="0" smtClean="0">
                <a:solidFill>
                  <a:srgbClr val="000000"/>
                </a:solidFill>
              </a:rPr>
              <a:t>;</a:t>
            </a:r>
          </a:p>
          <a:p>
            <a:pPr indent="450850" algn="just" eaLnBrk="0" hangingPunct="0"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Подкласс </a:t>
            </a:r>
            <a:r>
              <a:rPr lang="ru-RU" sz="1300" b="1" dirty="0">
                <a:solidFill>
                  <a:schemeClr val="tx1"/>
                </a:solidFill>
              </a:rPr>
              <a:t>3.2 </a:t>
            </a:r>
          </a:p>
          <a:p>
            <a:pPr indent="450850" algn="just" eaLnBrk="0" hangingPunct="0">
              <a:defRPr/>
            </a:pPr>
            <a:r>
              <a:rPr lang="ru-RU" sz="1300" dirty="0">
                <a:solidFill>
                  <a:srgbClr val="000000"/>
                </a:solidFill>
              </a:rPr>
              <a:t>(вредные условия труда 2-й степени) - условия труда, при которых на работника воздействуют вредные и (или) опасные производственные факторы, уровни воздействия которых способны вызвать стойкие функциональные изменения в организме работника, приводящие к появлению и развитию начальных форм профессиональных заболеваний или профессиональных заболеваний легкой степени тяжести (без потери профессиональной трудоспособности), возникающих после продолжительной экспозиции (пятнадцать и более лет</a:t>
            </a:r>
            <a:r>
              <a:rPr lang="ru-RU" sz="1300" dirty="0" smtClean="0">
                <a:solidFill>
                  <a:srgbClr val="000000"/>
                </a:solidFill>
              </a:rPr>
              <a:t>);</a:t>
            </a:r>
            <a:endParaRPr lang="ru-RU" sz="1300" b="1" dirty="0">
              <a:solidFill>
                <a:srgbClr val="000000"/>
              </a:solidFill>
            </a:endParaRPr>
          </a:p>
          <a:p>
            <a:pPr indent="450850" algn="just" eaLnBrk="0" hangingPunct="0"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Подкласс </a:t>
            </a:r>
            <a:r>
              <a:rPr lang="ru-RU" sz="1300" b="1" dirty="0">
                <a:solidFill>
                  <a:schemeClr val="tx1"/>
                </a:solidFill>
              </a:rPr>
              <a:t>3.3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</a:p>
          <a:p>
            <a:pPr indent="450850" algn="just" eaLnBrk="0" hangingPunct="0">
              <a:defRPr/>
            </a:pPr>
            <a:r>
              <a:rPr lang="ru-RU" sz="1300" dirty="0">
                <a:solidFill>
                  <a:srgbClr val="000000"/>
                </a:solidFill>
              </a:rPr>
              <a:t>(вредные условия труда 3-й степени) - условия труда, при которых на работника воздействуют вредные и (или) опасные производственные факторы, уровни воздействия которых способны вызвать стойкие функциональные изменения в организме работника, приводящие к появлению и развитию профессиональных заболеваний легкой и средней степени тяжести (с потерей профессиональной трудоспособности) в период трудовой деятельности;</a:t>
            </a:r>
          </a:p>
          <a:p>
            <a:pPr indent="450850" eaLnBrk="0" hangingPunct="0">
              <a:defRPr/>
            </a:pPr>
            <a:r>
              <a:rPr lang="ru-RU" sz="1300" b="1" dirty="0">
                <a:solidFill>
                  <a:schemeClr val="tx1"/>
                </a:solidFill>
              </a:rPr>
              <a:t>Подкласс 3.4</a:t>
            </a:r>
          </a:p>
          <a:p>
            <a:pPr indent="450850" algn="just" eaLnBrk="0" hangingPunct="0">
              <a:defRPr/>
            </a:pPr>
            <a:r>
              <a:rPr lang="ru-RU" sz="1300" dirty="0">
                <a:solidFill>
                  <a:schemeClr val="tx1"/>
                </a:solidFill>
              </a:rPr>
              <a:t>(вредные условия труда 4-й степени) - </a:t>
            </a:r>
            <a:r>
              <a:rPr lang="ru-RU" sz="1300" dirty="0">
                <a:solidFill>
                  <a:srgbClr val="000000"/>
                </a:solidFill>
              </a:rPr>
              <a:t>условия труда, при которых на работника воздействуют вредные и (или) опасные производственные факторы, уровни воздействия которых способны привести к появлению и развитию тяжелых форм профессиональных заболеваний (с потерей общей трудоспособности) в период трудовой деятельности</a:t>
            </a:r>
            <a:r>
              <a:rPr lang="ru-RU" sz="1300" dirty="0" smtClean="0">
                <a:solidFill>
                  <a:srgbClr val="000000"/>
                </a:solidFill>
              </a:rPr>
              <a:t>.</a:t>
            </a:r>
            <a:endParaRPr lang="ru-RU" sz="13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29431" y="44624"/>
            <a:ext cx="8229600" cy="503237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ПОДКЛАССЫ УСЛОВИЙ ТРУДА  </a:t>
            </a:r>
          </a:p>
        </p:txBody>
      </p:sp>
    </p:spTree>
    <p:extLst>
      <p:ext uri="{BB962C8B-B14F-4D97-AF65-F5344CB8AC3E}">
        <p14:creationId xmlns:p14="http://schemas.microsoft.com/office/powerpoint/2010/main" xmlns="" val="3020887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/>
          </p:cNvSpPr>
          <p:nvPr/>
        </p:nvSpPr>
        <p:spPr bwMode="auto">
          <a:xfrm>
            <a:off x="179388" y="188913"/>
            <a:ext cx="88566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cap="all" dirty="0">
                <a:solidFill>
                  <a:schemeClr val="accent1">
                    <a:lumMod val="75000"/>
                  </a:schemeClr>
                </a:solidFill>
              </a:rPr>
              <a:t>ОТНЕСЕНИЕ УСЛОВИЙ ТРУДА К СООТВЕТСТВУЮЩЕМУ КЛАССУ (ПОДКЛАССУ) условий труда С УЧЕТОМ КОМПЛЕКСНОГО ВОЗДЕЙСТВИЯ </a:t>
            </a:r>
            <a:r>
              <a:rPr lang="ru-RU" b="1" cap="all" dirty="0" smtClean="0">
                <a:solidFill>
                  <a:schemeClr val="accent1">
                    <a:lumMod val="75000"/>
                  </a:schemeClr>
                </a:solidFill>
              </a:rPr>
              <a:t>ИДЕНТИФИЦИРОВАННЫХ ВРЕДНЫХ </a:t>
            </a:r>
            <a:r>
              <a:rPr lang="ru-RU" b="1" cap="all" dirty="0">
                <a:solidFill>
                  <a:schemeClr val="accent1">
                    <a:lumMod val="75000"/>
                  </a:schemeClr>
                </a:solidFill>
              </a:rPr>
              <a:t>И (ИЛИ) ОПАСНЫХ ФАКТОРОВ ПРОИЗВОДСТВЕННОЙ СРЕДЫ И ТРУДОВОГО ПРОЦЕССА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Helios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 rot="10800000">
            <a:off x="755650" y="1557338"/>
            <a:ext cx="7777163" cy="1439862"/>
          </a:xfrm>
          <a:prstGeom prst="wedgeRoundRectCallou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6013" y="1700213"/>
            <a:ext cx="71278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Проводится на основании анализа отнесения указанных факторов к тому или иному классу (подклассу) условий труда, осуществляемого экспертом (экспертами) организации, проводящей СОУТ </a:t>
            </a:r>
          </a:p>
        </p:txBody>
      </p:sp>
      <p:sp>
        <p:nvSpPr>
          <p:cNvPr id="7" name="Выноска со стрелками влево/вправо 6"/>
          <p:cNvSpPr/>
          <p:nvPr/>
        </p:nvSpPr>
        <p:spPr>
          <a:xfrm>
            <a:off x="2339975" y="3140968"/>
            <a:ext cx="4608513" cy="3456384"/>
          </a:xfrm>
          <a:prstGeom prst="leftRightArrowCallout">
            <a:avLst>
              <a:gd name="adj1" fmla="val 29453"/>
              <a:gd name="adj2" fmla="val 25000"/>
              <a:gd name="adj3" fmla="val 35125"/>
              <a:gd name="adj4" fmla="val 4812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</a:rPr>
              <a:t>Итоговый  класс (подкласс) условий труда на конкретном рабочем месте  устанавливают по наиболее высокому классу (подклассу) вредности и (или) опасности одного из </a:t>
            </a:r>
            <a:r>
              <a:rPr lang="ru-RU" sz="1400" b="1" dirty="0" smtClean="0">
                <a:solidFill>
                  <a:srgbClr val="C00000"/>
                </a:solidFill>
              </a:rPr>
              <a:t>идентифицированных вредных </a:t>
            </a:r>
            <a:r>
              <a:rPr lang="ru-RU" sz="1400" b="1" dirty="0">
                <a:solidFill>
                  <a:srgbClr val="C00000"/>
                </a:solidFill>
              </a:rPr>
              <a:t>и (или) опасных факторов производственной среды и трудового процесса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3140968"/>
            <a:ext cx="2089150" cy="297397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 случае сочетанного действия 3 и более факторов, отнесенных к подклассу 3.1 итоговый подкласс вредных условий труда относится к подклассу 3.2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48487" y="3157669"/>
            <a:ext cx="2016125" cy="316864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 случае сочетанного действия 2 и более факторов, отнесенных к подклассам 3.2, 3.3, 3.4 итоговый подкласс вредных условий труда устанавливается на одну степень выше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3189827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03237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СНИЖЕНИЕ КЛАССА (ПОДКЛАССА) УСЛОВИЙ ТРУДА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50825" y="775284"/>
            <a:ext cx="8785225" cy="4897438"/>
          </a:xfrm>
          <a:prstGeom prst="downArrow">
            <a:avLst>
              <a:gd name="adj1" fmla="val 50000"/>
              <a:gd name="adj2" fmla="val 50185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 случае применения работниками, занятыми на рабочих местах с вредными условиями труда, эффективных средств индивидуальной защиты, прошедших обязательную сертификацию в порядке, установленном соответствующим техническим регламентом, класс (подкласс) условий труда может быть снижен комиссией на основании заключения эксперта организации, проводящей специальную оценку условий труда, на одну степень в соответствии с методикой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5661025"/>
            <a:ext cx="8424863" cy="50482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Методика снижения класса (подкласса) условий труда при применении СИЗ, утверждается Минтрудом России по согласованию с Роспотребнадзором и с учетом мнения </a:t>
            </a:r>
            <a:r>
              <a:rPr lang="ru-RU" sz="1400" b="1" dirty="0" err="1"/>
              <a:t>РТК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4009633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68313" y="260350"/>
            <a:ext cx="84248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Helios"/>
              </a:rPr>
              <a:t>Специфика применения производственного контроля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Helios"/>
              </a:rPr>
              <a:t>при проведении специальной оценки условий труда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196752"/>
            <a:ext cx="85696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качестве результатов исследований (испытаний) и измерений вредных и (или) опасных факторов могут быть использованы результаты исследований (испытаний) и измерений вредных и (или) опасных факторов, проведенных </a:t>
            </a:r>
            <a:r>
              <a:rPr lang="ru-RU" b="1" u="sng" dirty="0">
                <a:solidFill>
                  <a:srgbClr val="FF0000"/>
                </a:solidFill>
              </a:rPr>
              <a:t>аккредитованной</a:t>
            </a:r>
            <a:r>
              <a:rPr lang="ru-RU" dirty="0"/>
              <a:t> в установленном законодательством Российской Федерации порядке </a:t>
            </a:r>
            <a:r>
              <a:rPr lang="ru-RU" b="1" u="sng" dirty="0">
                <a:solidFill>
                  <a:srgbClr val="FF0000"/>
                </a:solidFill>
              </a:rPr>
              <a:t>испытательной лабораторией (центром)</a:t>
            </a:r>
            <a:r>
              <a:rPr lang="ru-RU" dirty="0"/>
              <a:t> при осуществлении организованного в установленном порядке на рабочем месте </a:t>
            </a:r>
            <a:r>
              <a:rPr lang="ru-RU" b="1" u="sng" dirty="0">
                <a:solidFill>
                  <a:srgbClr val="FF0000"/>
                </a:solidFill>
              </a:rPr>
              <a:t>производственного контроля</a:t>
            </a:r>
            <a:r>
              <a:rPr lang="ru-RU" dirty="0"/>
              <a:t> за условиями труда, но </a:t>
            </a:r>
            <a:r>
              <a:rPr lang="ru-RU" b="1" u="sng" dirty="0">
                <a:solidFill>
                  <a:srgbClr val="FF0000"/>
                </a:solidFill>
              </a:rPr>
              <a:t>не ранее чем за 6 месяцев до проведения специальной оценки условий труда.</a:t>
            </a:r>
            <a:r>
              <a:rPr lang="ru-RU" dirty="0"/>
              <a:t> Решение о возможности использования данных результатов при проведении специальной оценки условий труда принимается </a:t>
            </a:r>
            <a:r>
              <a:rPr lang="ru-RU" b="1" u="sng" dirty="0">
                <a:solidFill>
                  <a:srgbClr val="FF0000"/>
                </a:solidFill>
              </a:rPr>
              <a:t>комиссией по представлению эксперта.</a:t>
            </a:r>
          </a:p>
        </p:txBody>
      </p:sp>
    </p:spTree>
    <p:extLst>
      <p:ext uri="{BB962C8B-B14F-4D97-AF65-F5344CB8AC3E}">
        <p14:creationId xmlns:p14="http://schemas.microsoft.com/office/powerpoint/2010/main" xmlns="" val="1627685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8313" y="260350"/>
            <a:ext cx="84248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Helios"/>
              </a:rPr>
              <a:t>Специфика применения производственного контроля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Helios"/>
              </a:rPr>
              <a:t>при проведении специальной оценки условий труда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11188" y="1268413"/>
            <a:ext cx="820896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dirty="0"/>
              <a:t>1. Протоколы измерений в рамках производственного контроля, как правило, не содержат информации о времени воздействия фактора и класса условий труда. Определение времени воздействия фактора и класса условий </a:t>
            </a:r>
            <a:r>
              <a:rPr lang="ru-RU" dirty="0" smtClean="0"/>
              <a:t>труда ложится на </a:t>
            </a:r>
            <a:r>
              <a:rPr lang="ru-RU" b="1" u="sng" dirty="0" smtClean="0"/>
              <a:t>эксперта </a:t>
            </a:r>
            <a:r>
              <a:rPr lang="ru-RU" b="1" u="sng" dirty="0"/>
              <a:t>организации</a:t>
            </a:r>
            <a:r>
              <a:rPr lang="ru-RU" dirty="0"/>
              <a:t>, проводящей специальную оценку условий труда.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/>
              <a:t>2. Далеко не все результаты производственного контроля могут подойти в качестве результатов исследований и измерений </a:t>
            </a:r>
            <a:r>
              <a:rPr lang="ru-RU" dirty="0" smtClean="0"/>
              <a:t>при проведении специальной оценки условий труда. </a:t>
            </a:r>
            <a:r>
              <a:rPr lang="ru-RU" dirty="0"/>
              <a:t>Это связано с тем, что </a:t>
            </a:r>
            <a:r>
              <a:rPr lang="ru-RU" dirty="0" smtClean="0"/>
              <a:t>в Методике проведения специальной оценки условий труда, </a:t>
            </a:r>
            <a:r>
              <a:rPr lang="ru-RU" dirty="0"/>
              <a:t>не указаны критерии отнесения условий труда к классам (подклассам) следующих факторов: </a:t>
            </a:r>
          </a:p>
          <a:p>
            <a:pPr marL="342900" indent="-342900"/>
            <a:r>
              <a:rPr lang="ru-RU" b="1" dirty="0" smtClean="0">
                <a:solidFill>
                  <a:srgbClr val="FF0000"/>
                </a:solidFill>
              </a:rPr>
              <a:t>      Световая </a:t>
            </a:r>
            <a:r>
              <a:rPr lang="ru-RU" b="1" dirty="0">
                <a:solidFill>
                  <a:srgbClr val="FF0000"/>
                </a:solidFill>
              </a:rPr>
              <a:t>среда (показатель – коэффициент пульсации).</a:t>
            </a:r>
          </a:p>
          <a:p>
            <a:pPr marL="342900" indent="-342900"/>
            <a:r>
              <a:rPr lang="ru-RU" b="1" dirty="0" smtClean="0">
                <a:solidFill>
                  <a:srgbClr val="FF0000"/>
                </a:solidFill>
              </a:rPr>
              <a:t>      Неионизирующие </a:t>
            </a:r>
            <a:r>
              <a:rPr lang="ru-RU" b="1" dirty="0">
                <a:solidFill>
                  <a:srgbClr val="FF0000"/>
                </a:solidFill>
              </a:rPr>
              <a:t>излучения (показатель – ЭМП, создаваемые ПЭВМ</a:t>
            </a:r>
            <a:r>
              <a:rPr lang="ru-RU" b="1" dirty="0" smtClean="0">
                <a:solidFill>
                  <a:srgbClr val="FF0000"/>
                </a:solidFill>
              </a:rPr>
              <a:t>).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662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8313" y="260350"/>
            <a:ext cx="8424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Helios"/>
              </a:rPr>
              <a:t>Различные подходы в определении ПДУ факторов производственной среды при проведении производственного контроля и специальной оценки условий труда.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39750" y="1341438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Предельно-допустимые уровни виброакустических факторов: </a:t>
            </a:r>
          </a:p>
        </p:txBody>
      </p:sp>
      <p:graphicFrame>
        <p:nvGraphicFramePr>
          <p:cNvPr id="7" name="Group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03848572"/>
              </p:ext>
            </p:extLst>
          </p:nvPr>
        </p:nvGraphicFramePr>
        <p:xfrm>
          <a:off x="457200" y="1700213"/>
          <a:ext cx="8229600" cy="410527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201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показателя, единица измерения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ПДУ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(производственный контроль)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ПДУ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(специальная оценка условий труда)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0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Шум, эквивалентный уровень звука,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дБА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50, 55, 60, 65, 70, 75, 80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соответствии с СН 2.2.4/2.1.8.562-96)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соответствии с Методикой проведения специальной оценки условий труда)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Вибрация локальная, эквивалентный корректированный уровень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виброускорения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дБ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соответствии с СН 2.2.4/2.1.8.566-96)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соответствии с Методикой проведения специальной оценки условий труда)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5237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4103038"/>
              </p:ext>
            </p:extLst>
          </p:nvPr>
        </p:nvGraphicFramePr>
        <p:xfrm>
          <a:off x="457200" y="274638"/>
          <a:ext cx="8229600" cy="5536819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64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показателя, единица измерения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ПДУ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(производственный контроль)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ПДУ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(специальная оценка условий труда)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4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Вибрация общая, эквивалентный корректированный уровень виброускорения, дБ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зависимости от категории вибрации: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 Ось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Ось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115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Оси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X, Y, Z –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 Оси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 Оси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5) Оси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соответствии с СН 2.2.4/2.1.8.566-96)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Ось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X, Y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Ось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115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соответствии с Методикой проведения специальной оценки условий труда)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Инфразвук, общий уровень звукового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давления, дБЛин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100, 95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(в соответствии с СН 2.2.4/2.1.8.583-96)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соответствии с Методикой проведения специальной оценки условий труда)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7221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04900" y="6269038"/>
            <a:ext cx="2555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cs typeface="+mn-cs"/>
              </a:rPr>
              <a:t> </a:t>
            </a:r>
            <a:endParaRPr lang="ru-RU" sz="2000" dirty="0">
              <a:solidFill>
                <a:schemeClr val="bg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5364" name="Прямоугольник 21"/>
          <p:cNvSpPr>
            <a:spLocks noChangeArrowheads="1"/>
          </p:cNvSpPr>
          <p:nvPr/>
        </p:nvSpPr>
        <p:spPr bwMode="auto">
          <a:xfrm>
            <a:off x="1403648" y="2060575"/>
            <a:ext cx="77054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3214717"/>
            <a:ext cx="74971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Calibri" pitchFamily="34" charset="0"/>
              </a:rPr>
              <a:t>СПАСИБО ЗА ВНИМАНИЕ!</a:t>
            </a:r>
            <a:endParaRPr lang="ru-RU" sz="3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56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ИДЕНТИФИКАЦИЯ ПОТЕНЦИАЛЬНО ВРЕДНЫХ И (ИЛИ)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ОПАСНЫХ ПРОИЗВОДСТВЕННЫХ ФАКТОРОВ</a:t>
            </a:r>
            <a:endParaRPr lang="ru-RU" sz="2000" b="1" dirty="0">
              <a:solidFill>
                <a:schemeClr val="tx2"/>
              </a:solidFill>
              <a:latin typeface="Helios"/>
              <a:ea typeface="+mn-ea"/>
              <a:cs typeface="Arial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6875463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grpSp>
        <p:nvGrpSpPr>
          <p:cNvPr id="7" name="Группа 8"/>
          <p:cNvGrpSpPr/>
          <p:nvPr/>
        </p:nvGrpSpPr>
        <p:grpSpPr>
          <a:xfrm>
            <a:off x="1475656" y="908720"/>
            <a:ext cx="5976664" cy="720080"/>
            <a:chOff x="0" y="0"/>
            <a:chExt cx="2821370" cy="10639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0"/>
              <a:ext cx="2821370" cy="106397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31163" y="31163"/>
              <a:ext cx="2759044" cy="10016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</a:rPr>
                <a:t>Выявление на рабочих местах потенциально </a:t>
              </a:r>
              <a:r>
                <a:rPr lang="ru-RU" sz="1600" dirty="0" smtClean="0">
                  <a:solidFill>
                    <a:schemeClr val="bg1"/>
                  </a:solidFill>
                </a:rPr>
                <a:t>вредных  и (или) опасных производственных факторов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13"/>
          <p:cNvGrpSpPr/>
          <p:nvPr/>
        </p:nvGrpSpPr>
        <p:grpSpPr>
          <a:xfrm>
            <a:off x="899592" y="1916832"/>
            <a:ext cx="5472608" cy="864096"/>
            <a:chOff x="3240367" y="0"/>
            <a:chExt cx="4077823" cy="151603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240367" y="0"/>
              <a:ext cx="4077823" cy="1468551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3240367" y="133503"/>
              <a:ext cx="3991799" cy="13825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</a:rPr>
                <a:t>Сопоставление выявленных на рабочих местах факторов производственной среды и трудового процесса с факторами, указанными в Классификаторе вредных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</a:rPr>
                <a:t>и (или)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</a:rPr>
                <a:t>опасных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</a:rPr>
                <a:t>производственных факторов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250825" y="2997200"/>
            <a:ext cx="5545138" cy="16557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56325" y="2852737"/>
            <a:ext cx="2808288" cy="72072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Вредные и (или) опасные </a:t>
            </a:r>
            <a:r>
              <a:rPr lang="ru-RU" sz="1400" b="1" dirty="0"/>
              <a:t>факторы не идентифицированы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23769" y="3825080"/>
            <a:ext cx="2089150" cy="12601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Декларирование  соответствия условий </a:t>
            </a:r>
            <a:r>
              <a:rPr lang="ru-RU" sz="1200" b="1" dirty="0" smtClean="0">
                <a:solidFill>
                  <a:schemeClr val="tx1"/>
                </a:solidFill>
              </a:rPr>
              <a:t>труда государственным нормативным требованиям охраны труда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grpSp>
        <p:nvGrpSpPr>
          <p:cNvPr id="16" name="Группа 22"/>
          <p:cNvGrpSpPr/>
          <p:nvPr/>
        </p:nvGrpSpPr>
        <p:grpSpPr>
          <a:xfrm>
            <a:off x="5696308" y="5234707"/>
            <a:ext cx="2880320" cy="1512168"/>
            <a:chOff x="72004" y="1944214"/>
            <a:chExt cx="2830148" cy="329954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72004" y="1944214"/>
              <a:ext cx="2830148" cy="3299543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154896" y="2027106"/>
              <a:ext cx="2664364" cy="31337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>
                  <a:solidFill>
                    <a:schemeClr val="tx1"/>
                  </a:solidFill>
                </a:rPr>
                <a:t>Оформление результатов процедуры идентификации потенциально </a:t>
              </a:r>
              <a:r>
                <a:rPr lang="ru-RU" sz="1200" dirty="0" smtClean="0">
                  <a:solidFill>
                    <a:schemeClr val="tx1"/>
                  </a:solidFill>
                </a:rPr>
                <a:t>вредных и (или) </a:t>
              </a:r>
              <a:r>
                <a:rPr lang="ru-RU" sz="1200" dirty="0">
                  <a:solidFill>
                    <a:schemeClr val="tx1"/>
                  </a:solidFill>
                </a:rPr>
                <a:t>(опасных) </a:t>
              </a:r>
              <a:r>
                <a:rPr lang="ru-RU" sz="1200" dirty="0" smtClean="0">
                  <a:solidFill>
                    <a:schemeClr val="tx1"/>
                  </a:solidFill>
                </a:rPr>
                <a:t>производственных факторов. </a:t>
              </a:r>
              <a:r>
                <a:rPr lang="ru-RU" sz="1200" dirty="0">
                  <a:solidFill>
                    <a:schemeClr val="tx1"/>
                  </a:solidFill>
                </a:rPr>
                <a:t>(Перечень рабочих мест, на которых проводилась специальная оценка условий труда)</a:t>
              </a:r>
            </a:p>
          </p:txBody>
        </p:sp>
      </p:grpSp>
      <p:grpSp>
        <p:nvGrpSpPr>
          <p:cNvPr id="19" name="Группа 25"/>
          <p:cNvGrpSpPr/>
          <p:nvPr/>
        </p:nvGrpSpPr>
        <p:grpSpPr>
          <a:xfrm>
            <a:off x="107504" y="5013325"/>
            <a:ext cx="4752528" cy="1152128"/>
            <a:chOff x="5703446" y="-8002568"/>
            <a:chExt cx="3417728" cy="315392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703446" y="-8002568"/>
              <a:ext cx="3417728" cy="3153923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5835066" y="-7933408"/>
              <a:ext cx="3232978" cy="29691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Принятие решения о проведении исследований и измерений </a:t>
              </a:r>
              <a:r>
                <a:rPr lang="ru-RU" sz="1600" dirty="0" smtClean="0">
                  <a:solidFill>
                    <a:schemeClr val="tx1"/>
                  </a:solidFill>
                </a:rPr>
                <a:t>идентифицированных вредных  и (или) опасных факторов </a:t>
              </a:r>
              <a:r>
                <a:rPr lang="ru-RU" sz="1600" dirty="0">
                  <a:solidFill>
                    <a:schemeClr val="tx1"/>
                  </a:solidFill>
                </a:rPr>
                <a:t>производственной среды и трудового процесса</a:t>
              </a:r>
            </a:p>
          </p:txBody>
        </p:sp>
      </p:grpSp>
      <p:cxnSp>
        <p:nvCxnSpPr>
          <p:cNvPr id="22" name="Прямая со стрелкой 21"/>
          <p:cNvCxnSpPr/>
          <p:nvPr/>
        </p:nvCxnSpPr>
        <p:spPr>
          <a:xfrm>
            <a:off x="3995738" y="1628775"/>
            <a:ext cx="0" cy="2873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43"/>
          <p:cNvSpPr>
            <a:spLocks noChangeArrowheads="1"/>
          </p:cNvSpPr>
          <p:nvPr/>
        </p:nvSpPr>
        <p:spPr bwMode="auto">
          <a:xfrm>
            <a:off x="468313" y="3141663"/>
            <a:ext cx="5399087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 b="1" i="1" dirty="0" smtClean="0">
                <a:latin typeface="Calibri" pitchFamily="34" charset="0"/>
              </a:rPr>
              <a:t>Вредные и (или) опасные факторы </a:t>
            </a:r>
            <a:r>
              <a:rPr lang="ru-RU" sz="1400" b="1" i="1" dirty="0">
                <a:latin typeface="Calibri" pitchFamily="34" charset="0"/>
              </a:rPr>
              <a:t>идентифицированы</a:t>
            </a:r>
          </a:p>
          <a:p>
            <a:r>
              <a:rPr lang="ru-RU" sz="1300" i="1" dirty="0">
                <a:solidFill>
                  <a:srgbClr val="C00000"/>
                </a:solidFill>
                <a:latin typeface="Calibri" pitchFamily="34" charset="0"/>
              </a:rPr>
              <a:t>Идентификация осуществляется экспертом (экспертами) организации, проводящей специальную оценку условий труда.</a:t>
            </a:r>
            <a:r>
              <a:rPr lang="ru-RU" sz="1300" i="1" dirty="0">
                <a:latin typeface="Calibri" pitchFamily="34" charset="0"/>
                <a:cs typeface="Times New Roman" pitchFamily="18" charset="0"/>
              </a:rPr>
              <a:t> В случае совпадения наименований выявленных факторов и факторов, указанных в соответствующих разделах Классификатора, выявленные факторы признаются </a:t>
            </a:r>
            <a:r>
              <a:rPr lang="ru-RU" sz="1300" i="1" dirty="0" smtClean="0">
                <a:latin typeface="Calibri" pitchFamily="34" charset="0"/>
                <a:cs typeface="Times New Roman" pitchFamily="18" charset="0"/>
              </a:rPr>
              <a:t>идентифицированными вредными и (или) опасными)факторами</a:t>
            </a:r>
            <a:r>
              <a:rPr lang="ru-RU" sz="1300" i="1" dirty="0">
                <a:latin typeface="Calibri" pitchFamily="34" charset="0"/>
                <a:cs typeface="Times New Roman" pitchFamily="18" charset="0"/>
              </a:rPr>
              <a:t>.</a:t>
            </a:r>
            <a:endParaRPr lang="ru-RU" sz="1300" i="1" dirty="0">
              <a:latin typeface="Calibri" pitchFamily="34" charset="0"/>
            </a:endParaRPr>
          </a:p>
          <a:p>
            <a:endParaRPr lang="ru-RU" sz="14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3203575" y="2781300"/>
            <a:ext cx="431800" cy="215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344306" y="2322066"/>
            <a:ext cx="792162" cy="431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668344" y="3573463"/>
            <a:ext cx="0" cy="2889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3214302" y="4652963"/>
            <a:ext cx="1" cy="360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860032" y="5733256"/>
            <a:ext cx="77662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1539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04900" y="6269038"/>
            <a:ext cx="2555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cs typeface="+mn-cs"/>
              </a:rPr>
              <a:t> </a:t>
            </a:r>
            <a:endParaRPr lang="ru-RU" sz="2000" dirty="0">
              <a:solidFill>
                <a:schemeClr val="bg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5364" name="Прямоугольник 21"/>
          <p:cNvSpPr>
            <a:spLocks noChangeArrowheads="1"/>
          </p:cNvSpPr>
          <p:nvPr/>
        </p:nvSpPr>
        <p:spPr bwMode="auto">
          <a:xfrm>
            <a:off x="1403648" y="2060575"/>
            <a:ext cx="77054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633412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ВЫЯВЛЕНИЕ НА РАБОЧИХ МЕСТАХ </a:t>
            </a:r>
            <a:r>
              <a:rPr lang="ru-RU" sz="2000" b="1" dirty="0" smtClean="0">
                <a:solidFill>
                  <a:schemeClr val="tx2"/>
                </a:solidFill>
                <a:latin typeface="Helios"/>
                <a:cs typeface="Arial" pitchFamily="34" charset="0"/>
              </a:rPr>
              <a:t>ПОТЕНЦИАЛЬНО ВРЕДНЫХ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  <a:cs typeface="Arial" pitchFamily="34" charset="0"/>
              </a:rPr>
              <a:t>И (ИЛИ) ОПАСНЫХ ПРОИЗВОДСТВЕННЫХ ФАКТОРОВ</a:t>
            </a:r>
            <a:endParaRPr lang="ru-RU" sz="2000" b="1" dirty="0">
              <a:solidFill>
                <a:schemeClr val="tx2"/>
              </a:solidFill>
              <a:latin typeface="Helios"/>
              <a:ea typeface="+mn-ea"/>
              <a:cs typeface="Arial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68313" y="1227138"/>
            <a:ext cx="8351837" cy="4770437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22225" cmpd="sng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eaLnBrk="0" hangingPunct="0">
              <a:defRPr/>
            </a:pPr>
            <a:r>
              <a:rPr lang="ru-RU" sz="1600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Выявление на рабочих местах факторов осуществляется путем изучения:</a:t>
            </a:r>
            <a:endParaRPr lang="ru-RU" sz="1600" b="1" i="1">
              <a:latin typeface="Calibri" pitchFamily="34" charset="0"/>
            </a:endParaRPr>
          </a:p>
          <a:p>
            <a:pPr indent="457200" eaLnBrk="0" hangingPunct="0">
              <a:buFont typeface="Wingdings" pitchFamily="2" charset="2"/>
              <a:buChar char="Ø"/>
              <a:defRPr/>
            </a:pP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технической (эксплуатационной) документации на производственное оборудование (машины, механизмы, инструменты и приспособления), используемое на рабочих местах конкретных работников;</a:t>
            </a:r>
          </a:p>
          <a:p>
            <a:pPr indent="457200">
              <a:buFont typeface="Wingdings" pitchFamily="2" charset="2"/>
              <a:buChar char="Ø"/>
              <a:defRPr/>
            </a:pPr>
            <a:r>
              <a:rPr lang="ru-RU" sz="1600">
                <a:latin typeface="Calibri" pitchFamily="34" charset="0"/>
              </a:rPr>
              <a:t>технологической документации, характеристик технологического процесса;</a:t>
            </a:r>
          </a:p>
          <a:p>
            <a:pPr indent="457200">
              <a:buFont typeface="Wingdings" pitchFamily="2" charset="2"/>
              <a:buChar char="Ø"/>
              <a:defRPr/>
            </a:pPr>
            <a:r>
              <a:rPr lang="ru-RU" sz="1600">
                <a:latin typeface="Calibri" pitchFamily="34" charset="0"/>
              </a:rPr>
              <a:t>проектов строительства и (или) реконструкции производственных объектов (зданий, сооружений, производственных помещений);</a:t>
            </a:r>
          </a:p>
          <a:p>
            <a:pPr indent="457200">
              <a:buFont typeface="Wingdings" pitchFamily="2" charset="2"/>
              <a:buChar char="Ø"/>
              <a:defRPr/>
            </a:pPr>
            <a:r>
              <a:rPr lang="ru-RU" sz="1600">
                <a:latin typeface="Calibri" pitchFamily="34" charset="0"/>
              </a:rPr>
              <a:t>характеристик применяемых в производстве веществ, материалов, сырья (в том числе установленных по результатам токсикологической, санитарно-гигиенической и медико-биологической оценок);</a:t>
            </a:r>
          </a:p>
          <a:p>
            <a:pPr indent="457200">
              <a:buFont typeface="Wingdings" pitchFamily="2" charset="2"/>
              <a:buChar char="Ø"/>
              <a:defRPr/>
            </a:pPr>
            <a:r>
              <a:rPr lang="ru-RU" sz="1600">
                <a:latin typeface="Calibri" pitchFamily="34" charset="0"/>
              </a:rPr>
              <a:t>деклараций о соответствии и (или) сертификатов соответствия производственного оборудования, машин, механизмов, инструментов и приспособлений, технологических процессов, веществ, материалов, сырья установленным требованиям;</a:t>
            </a:r>
          </a:p>
          <a:p>
            <a:pPr indent="457200">
              <a:buFont typeface="Wingdings" pitchFamily="2" charset="2"/>
              <a:buChar char="Ø"/>
              <a:defRPr/>
            </a:pPr>
            <a:r>
              <a:rPr lang="ru-RU" sz="1600">
                <a:latin typeface="Calibri" pitchFamily="34" charset="0"/>
              </a:rPr>
              <a:t>результатов ранее проводившихся исследований (испытаний) и измерений  факторов.</a:t>
            </a:r>
          </a:p>
          <a:p>
            <a:pPr indent="457200">
              <a:defRPr/>
            </a:pPr>
            <a:endParaRPr lang="ru-RU" sz="1600">
              <a:latin typeface="Calibri" pitchFamily="34" charset="0"/>
            </a:endParaRPr>
          </a:p>
          <a:p>
            <a:pPr indent="457200">
              <a:defRPr/>
            </a:pPr>
            <a:r>
              <a:rPr lang="ru-RU" sz="1600">
                <a:latin typeface="Calibri" pitchFamily="34" charset="0"/>
              </a:rPr>
              <a:t>Выявление на рабочих местах факторов может проводиться путем обследования рабочих мест методом осмотра и ознакомления с работами, фактически выполняемыми работниками в режиме штатной работы, а также путем опроса работников и (или) их непосредственных руководителей.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7123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04900" y="6269038"/>
            <a:ext cx="2555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cs typeface="+mn-cs"/>
              </a:rPr>
              <a:t> </a:t>
            </a:r>
            <a:endParaRPr lang="ru-RU" sz="2000" dirty="0">
              <a:solidFill>
                <a:schemeClr val="bg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5364" name="Прямоугольник 21"/>
          <p:cNvSpPr>
            <a:spLocks noChangeArrowheads="1"/>
          </p:cNvSpPr>
          <p:nvPr/>
        </p:nvSpPr>
        <p:spPr bwMode="auto">
          <a:xfrm>
            <a:off x="1403648" y="2060575"/>
            <a:ext cx="77054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51520" y="1844824"/>
            <a:ext cx="47525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	</a:t>
            </a:r>
            <a:endParaRPr lang="ru-RU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+mn-lt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55576" y="57150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ВРЕДНЫХ И (ИЛИ) ОПАСНЫХ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ПРОИЗВОДСТВЕННЫХ ФАКТОРОВ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783186857"/>
              </p:ext>
            </p:extLst>
          </p:nvPr>
        </p:nvGraphicFramePr>
        <p:xfrm>
          <a:off x="467544" y="1340768"/>
          <a:ext cx="806489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81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55576" y="57150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ВРЕДНЫХ И (ИЛИ) ОПАСНЫХ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ПРОИЗВОДСТВЕННЫХ ФАКТОРОВ</a:t>
            </a:r>
          </a:p>
        </p:txBody>
      </p:sp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2195513" y="1196975"/>
            <a:ext cx="4464050" cy="1624013"/>
            <a:chOff x="2736303" y="-328401"/>
            <a:chExt cx="2429792" cy="1624795"/>
          </a:xfrm>
        </p:grpSpPr>
        <p:sp>
          <p:nvSpPr>
            <p:cNvPr id="6" name="Овал 5"/>
            <p:cNvSpPr/>
            <p:nvPr/>
          </p:nvSpPr>
          <p:spPr>
            <a:xfrm>
              <a:off x="2736303" y="-328401"/>
              <a:ext cx="2429792" cy="16247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Овал 4"/>
            <p:cNvSpPr/>
            <p:nvPr/>
          </p:nvSpPr>
          <p:spPr>
            <a:xfrm>
              <a:off x="3092304" y="-90161"/>
              <a:ext cx="1717790" cy="11483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 smtClean="0">
                  <a:solidFill>
                    <a:schemeClr val="accent1">
                      <a:lumMod val="50000"/>
                    </a:schemeClr>
                  </a:solidFill>
                </a:rPr>
                <a:t>Микроклимат</a:t>
              </a:r>
              <a:endParaRPr lang="ru-RU" sz="2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8" name="Овал 7"/>
          <p:cNvSpPr/>
          <p:nvPr/>
        </p:nvSpPr>
        <p:spPr>
          <a:xfrm>
            <a:off x="611188" y="3141663"/>
            <a:ext cx="1944687" cy="1150937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Температура воздуха</a:t>
            </a:r>
          </a:p>
        </p:txBody>
      </p:sp>
      <p:sp>
        <p:nvSpPr>
          <p:cNvPr id="9" name="Овал 8"/>
          <p:cNvSpPr/>
          <p:nvPr/>
        </p:nvSpPr>
        <p:spPr>
          <a:xfrm>
            <a:off x="3276600" y="3500438"/>
            <a:ext cx="2303512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Относительная влажность воздуха</a:t>
            </a:r>
          </a:p>
        </p:txBody>
      </p:sp>
      <p:sp>
        <p:nvSpPr>
          <p:cNvPr id="10" name="Овал 9"/>
          <p:cNvSpPr/>
          <p:nvPr/>
        </p:nvSpPr>
        <p:spPr>
          <a:xfrm>
            <a:off x="6948488" y="1844675"/>
            <a:ext cx="2016125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Тепловое излучение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5795963" y="3284538"/>
            <a:ext cx="2016125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Скорость движения воздуха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2051050" y="26368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211638" y="28527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24525" y="2708275"/>
            <a:ext cx="431800" cy="64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659563" y="1844675"/>
            <a:ext cx="649287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8313" y="4710463"/>
            <a:ext cx="828040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u="sng" dirty="0"/>
              <a:t>Идентифицируется как вредный и (или) опасный фактор на рабочих местах, расположенных в закрытых производственных помещениях, на которых имеется технологическое оборудование, являющееся искусственным источником тепла и (или) холода (за исключением климатического оборудования, не используемого в технологическом процессе и предназначенного для создания комфортных условий труда).</a:t>
            </a:r>
            <a:endParaRPr lang="ru-RU" sz="1400" b="1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70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55650" y="3213100"/>
            <a:ext cx="2808288" cy="143986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Высоко – и умеренно </a:t>
            </a:r>
            <a:r>
              <a:rPr lang="ru-RU" sz="1600" b="1" dirty="0" err="1"/>
              <a:t>фиброгенные</a:t>
            </a:r>
            <a:r>
              <a:rPr lang="ru-RU" sz="1600" b="1" dirty="0"/>
              <a:t> АПФД</a:t>
            </a:r>
          </a:p>
        </p:txBody>
      </p:sp>
      <p:sp>
        <p:nvSpPr>
          <p:cNvPr id="6" name="Овал 5"/>
          <p:cNvSpPr/>
          <p:nvPr/>
        </p:nvSpPr>
        <p:spPr>
          <a:xfrm>
            <a:off x="5724526" y="3284538"/>
            <a:ext cx="3167954" cy="143986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/>
              <a:t>Слабофиброгенные</a:t>
            </a:r>
            <a:r>
              <a:rPr lang="ru-RU" sz="1600" b="1" dirty="0"/>
              <a:t> АПФД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059113" y="2708275"/>
            <a:ext cx="504825" cy="5762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24525" y="2708275"/>
            <a:ext cx="431800" cy="6492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8313" y="4941888"/>
            <a:ext cx="8280400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u="sng" dirty="0"/>
              <a:t>Идентифицируются как вредные и (или) опасные факторы только на рабочих местах, на которых осуществляется добыча, обогащение, производство и использование в технологическом процессе пылящих веществ, относящихся к АПФД, а также эксплуатируется оборудование, работа на котором сопровождается выделением АПФД (пыли, содержащие природные и искусственные минеральные волокна, угольная пыль).</a:t>
            </a:r>
            <a:endParaRPr lang="ru-RU" sz="14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0" name="Группа 22"/>
          <p:cNvGrpSpPr>
            <a:grpSpLocks/>
          </p:cNvGrpSpPr>
          <p:nvPr/>
        </p:nvGrpSpPr>
        <p:grpSpPr bwMode="auto">
          <a:xfrm>
            <a:off x="2484438" y="908050"/>
            <a:ext cx="4103687" cy="1811338"/>
            <a:chOff x="504051" y="447818"/>
            <a:chExt cx="2420311" cy="1810951"/>
          </a:xfrm>
        </p:grpSpPr>
        <p:sp>
          <p:nvSpPr>
            <p:cNvPr id="11" name="Овал 10"/>
            <p:cNvSpPr/>
            <p:nvPr/>
          </p:nvSpPr>
          <p:spPr>
            <a:xfrm>
              <a:off x="504051" y="447818"/>
              <a:ext cx="2420311" cy="181095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858905" y="712874"/>
              <a:ext cx="1710603" cy="12808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Аэрозоли преимущественно </a:t>
              </a:r>
              <a:r>
                <a:rPr lang="ru-RU" dirty="0" err="1"/>
                <a:t>фиброгенного</a:t>
              </a:r>
              <a:r>
                <a:rPr lang="ru-RU" dirty="0"/>
                <a:t> действия (АПФД)</a:t>
              </a:r>
            </a:p>
          </p:txBody>
        </p:sp>
      </p:grp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755576" y="57150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ВРЕДНЫХ И (ИЛИ) ОПАСНЫХ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ПРОИЗВОДСТВЕННЫХ ФАКТОРОВ</a:t>
            </a:r>
          </a:p>
        </p:txBody>
      </p:sp>
    </p:spTree>
    <p:extLst>
      <p:ext uri="{BB962C8B-B14F-4D97-AF65-F5344CB8AC3E}">
        <p14:creationId xmlns:p14="http://schemas.microsoft.com/office/powerpoint/2010/main" xmlns="" val="399060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55576" y="57150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ВРЕДНЫХ И (ИЛИ) ОПАСНЫХ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ПРОИЗВОДСТВЕННЫХ ФАКТОРОВ</a:t>
            </a:r>
          </a:p>
        </p:txBody>
      </p:sp>
      <p:sp>
        <p:nvSpPr>
          <p:cNvPr id="6" name="Овал 5"/>
          <p:cNvSpPr/>
          <p:nvPr/>
        </p:nvSpPr>
        <p:spPr>
          <a:xfrm>
            <a:off x="684213" y="3141663"/>
            <a:ext cx="1860550" cy="115093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Шум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7" name="Овал 6"/>
          <p:cNvSpPr/>
          <p:nvPr/>
        </p:nvSpPr>
        <p:spPr>
          <a:xfrm>
            <a:off x="3348038" y="3500438"/>
            <a:ext cx="2016125" cy="1152525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Инфразвук</a:t>
            </a:r>
          </a:p>
        </p:txBody>
      </p:sp>
      <p:sp>
        <p:nvSpPr>
          <p:cNvPr id="8" name="Овал 7"/>
          <p:cNvSpPr/>
          <p:nvPr/>
        </p:nvSpPr>
        <p:spPr>
          <a:xfrm>
            <a:off x="7019925" y="1844675"/>
            <a:ext cx="2016125" cy="1152525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Локальная и общая вибрация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5867400" y="3284538"/>
            <a:ext cx="2017713" cy="1152525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Ультразвук воздушный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2411413" y="2492375"/>
            <a:ext cx="504825" cy="576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067175" y="2924175"/>
            <a:ext cx="144463" cy="504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24525" y="2708275"/>
            <a:ext cx="431800" cy="649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659563" y="1844675"/>
            <a:ext cx="649287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Группа 22"/>
          <p:cNvGrpSpPr>
            <a:grpSpLocks/>
          </p:cNvGrpSpPr>
          <p:nvPr/>
        </p:nvGrpSpPr>
        <p:grpSpPr bwMode="auto">
          <a:xfrm>
            <a:off x="2771775" y="981075"/>
            <a:ext cx="3671888" cy="1811338"/>
            <a:chOff x="4824534" y="447827"/>
            <a:chExt cx="2841221" cy="1810940"/>
          </a:xfrm>
        </p:grpSpPr>
        <p:sp>
          <p:nvSpPr>
            <p:cNvPr id="15" name="Овал 14"/>
            <p:cNvSpPr/>
            <p:nvPr/>
          </p:nvSpPr>
          <p:spPr>
            <a:xfrm>
              <a:off x="4824534" y="447827"/>
              <a:ext cx="2841221" cy="181094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Овал 4"/>
            <p:cNvSpPr/>
            <p:nvPr/>
          </p:nvSpPr>
          <p:spPr>
            <a:xfrm>
              <a:off x="5240952" y="712882"/>
              <a:ext cx="2008385" cy="1280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 err="1">
                  <a:solidFill>
                    <a:schemeClr val="accent1">
                      <a:lumMod val="50000"/>
                    </a:schemeClr>
                  </a:solidFill>
                </a:rPr>
                <a:t>Виброакустические</a:t>
              </a:r>
              <a:r>
                <a:rPr lang="ru-RU" sz="2000" dirty="0">
                  <a:solidFill>
                    <a:schemeClr val="accent1">
                      <a:lumMod val="50000"/>
                    </a:schemeClr>
                  </a:solidFill>
                </a:rPr>
                <a:t> факторы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68313" y="4941888"/>
            <a:ext cx="82804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1" u="sng" dirty="0"/>
              <a:t>Идентифицируются как вредные и (или) опасные факторы только на </a:t>
            </a:r>
            <a:r>
              <a:rPr lang="ru-RU" sz="1600" b="1" u="sng" dirty="0" smtClean="0"/>
              <a:t>рабочих местах на </a:t>
            </a:r>
            <a:r>
              <a:rPr lang="ru-RU" sz="1600" b="1" u="sng" dirty="0"/>
              <a:t>которых имеется технологическое оборудование, являющееся  источником указанных </a:t>
            </a:r>
            <a:r>
              <a:rPr lang="ru-RU" sz="1600" b="1" u="sng" dirty="0" err="1"/>
              <a:t>виброакустических</a:t>
            </a:r>
            <a:r>
              <a:rPr lang="ru-RU" sz="1600" b="1" u="sng" dirty="0"/>
              <a:t> факторов. </a:t>
            </a:r>
            <a:endParaRPr lang="ru-RU" sz="1600" b="1" i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15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55576" y="57150"/>
            <a:ext cx="8207375" cy="10795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КЛАССИФИКАТОР ВРЕДНЫХ И (ИЛИ) ОПАСНЫХ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ПРОИЗВОДСТВЕННЫХ ФАКТОРОВ</a:t>
            </a:r>
          </a:p>
        </p:txBody>
      </p:sp>
      <p:sp>
        <p:nvSpPr>
          <p:cNvPr id="6" name="Овал 5"/>
          <p:cNvSpPr/>
          <p:nvPr/>
        </p:nvSpPr>
        <p:spPr>
          <a:xfrm>
            <a:off x="539750" y="2924175"/>
            <a:ext cx="2592388" cy="13684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Освещенность рабочей поверхности при искусственном освещении</a:t>
            </a:r>
          </a:p>
        </p:txBody>
      </p:sp>
      <p:sp>
        <p:nvSpPr>
          <p:cNvPr id="7" name="Овал 6"/>
          <p:cNvSpPr/>
          <p:nvPr/>
        </p:nvSpPr>
        <p:spPr>
          <a:xfrm>
            <a:off x="3851275" y="3141663"/>
            <a:ext cx="2376488" cy="122396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Прямая </a:t>
            </a:r>
            <a:r>
              <a:rPr lang="ru-RU" sz="1400" b="1" dirty="0" err="1" smtClean="0"/>
              <a:t>блесткость</a:t>
            </a:r>
            <a:r>
              <a:rPr lang="ru-RU" sz="1400" baseline="30000" dirty="0"/>
              <a:t>*</a:t>
            </a:r>
            <a:r>
              <a:rPr lang="ru-RU" sz="1400" dirty="0"/>
              <a:t> </a:t>
            </a:r>
            <a:endParaRPr lang="ru-RU" sz="1400" b="1" dirty="0"/>
          </a:p>
        </p:txBody>
      </p:sp>
      <p:sp>
        <p:nvSpPr>
          <p:cNvPr id="8" name="Овал 7"/>
          <p:cNvSpPr/>
          <p:nvPr/>
        </p:nvSpPr>
        <p:spPr>
          <a:xfrm>
            <a:off x="6516688" y="2781300"/>
            <a:ext cx="2016125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Отраженная </a:t>
            </a:r>
            <a:r>
              <a:rPr lang="ru-RU" sz="1400" b="1" dirty="0" err="1" smtClean="0"/>
              <a:t>блесткость</a:t>
            </a:r>
            <a:r>
              <a:rPr lang="ru-RU" sz="1400" baseline="30000" dirty="0"/>
              <a:t>*</a:t>
            </a:r>
            <a:r>
              <a:rPr lang="ru-RU" sz="1400" dirty="0"/>
              <a:t> </a:t>
            </a:r>
            <a:endParaRPr lang="ru-RU" sz="14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2268538" y="2276475"/>
            <a:ext cx="503237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787900" y="2708275"/>
            <a:ext cx="71438" cy="3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300788" y="2205038"/>
            <a:ext cx="4318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8313" y="4437063"/>
            <a:ext cx="82804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1400" baseline="30000" dirty="0"/>
              <a:t>*</a:t>
            </a:r>
            <a:r>
              <a:rPr lang="ru-RU" sz="1400" dirty="0"/>
              <a:t> </a:t>
            </a:r>
            <a:r>
              <a:rPr lang="ru-RU" sz="1400" b="1" u="sng" dirty="0" smtClean="0"/>
              <a:t>Идентифицируются </a:t>
            </a:r>
            <a:r>
              <a:rPr lang="ru-RU" sz="1400" b="1" u="sng" dirty="0"/>
              <a:t>как вредные и (или) опасные факторы только при выполнении прецизионных работ с величиной объектов различения менее 0,5 мм, при наличии слепящих источников света, при проведении работ с объектами различения и рабочими поверхностями, обладающими направленно-рассеянным и смешанным </a:t>
            </a:r>
            <a:r>
              <a:rPr lang="ru-RU" sz="1400" b="1" u="sng" dirty="0" smtClean="0"/>
              <a:t>отражением</a:t>
            </a:r>
            <a:endParaRPr lang="ru-RU" sz="1400" b="1" u="sng" dirty="0"/>
          </a:p>
        </p:txBody>
      </p:sp>
      <p:grpSp>
        <p:nvGrpSpPr>
          <p:cNvPr id="13" name="Группа 22"/>
          <p:cNvGrpSpPr>
            <a:grpSpLocks/>
          </p:cNvGrpSpPr>
          <p:nvPr/>
        </p:nvGrpSpPr>
        <p:grpSpPr bwMode="auto">
          <a:xfrm>
            <a:off x="2627313" y="981075"/>
            <a:ext cx="3600450" cy="1779588"/>
            <a:chOff x="648079" y="2248021"/>
            <a:chExt cx="2304267" cy="1779393"/>
          </a:xfrm>
        </p:grpSpPr>
        <p:sp>
          <p:nvSpPr>
            <p:cNvPr id="14" name="Овал 13"/>
            <p:cNvSpPr/>
            <p:nvPr/>
          </p:nvSpPr>
          <p:spPr>
            <a:xfrm>
              <a:off x="648079" y="2248021"/>
              <a:ext cx="2304267" cy="177939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985388" y="2508342"/>
              <a:ext cx="1629649" cy="1258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 smtClean="0"/>
                <a:t>Световая среда</a:t>
              </a:r>
              <a:endParaRPr lang="ru-RU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5103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2881</Words>
  <Application>Microsoft Office PowerPoint</Application>
  <PresentationFormat>Экран (4:3)</PresentationFormat>
  <Paragraphs>235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Слайд 1</vt:lpstr>
      <vt:lpstr>Слайд 2</vt:lpstr>
      <vt:lpstr>ИДЕНТИФИКАЦИЯ ПОТЕНЦИАЛЬНО ВРЕДНЫХ И (ИЛИ)  ОПАСНЫХ ПРОИЗВОДСТВЕННЫХ ФАКТОРОВ</vt:lpstr>
      <vt:lpstr>ВЫЯВЛЕНИЕ НА РАБОЧИХ МЕСТАХ ПОТЕНЦИАЛЬНО ВРЕДНЫХ И (ИЛИ) ОПАСНЫХ ПРОИЗВОДСТВЕННЫХ ФАКТОРОВ</vt:lpstr>
      <vt:lpstr>КЛАССИФИКАТОР ВРЕДНЫХ И (ИЛИ) ОПАСНЫХ  ПРОИЗВОДСТВЕННЫХ ФАКТОРОВ</vt:lpstr>
      <vt:lpstr>КЛАССИФИКАТОР ВРЕДНЫХ И (ИЛИ) ОПАСНЫХ  ПРОИЗВОДСТВЕННЫХ ФАКТОРОВ</vt:lpstr>
      <vt:lpstr>КЛАССИФИКАТОР ВРЕДНЫХ И (ИЛИ) ОПАСНЫХ  ПРОИЗВОДСТВЕННЫХ ФАКТОРОВ</vt:lpstr>
      <vt:lpstr>КЛАССИФИКАТОР ВРЕДНЫХ И (ИЛИ) ОПАСНЫХ  ПРОИЗВОДСТВЕННЫХ ФАКТОРОВ</vt:lpstr>
      <vt:lpstr>КЛАССИФИКАТОР ВРЕДНЫХ И (ИЛИ) ОПАСНЫХ  ПРОИЗВОДСТВЕННЫХ ФАКТОРОВ</vt:lpstr>
      <vt:lpstr>КЛАССИФИКАТОР ВРЕДНЫХ И (ИЛИ) ОПАСНЫХ  ПРОИЗВОДСТВЕННЫХ ФАКТОРОВ</vt:lpstr>
      <vt:lpstr>КЛАССИФИКАТОР ВРЕДНЫХ И (ИЛИ) ОПАСНЫХ  ПРОИЗВОДСТВЕННЫХ ФАКТОРОВ</vt:lpstr>
      <vt:lpstr>КЛАССИФИКАТОР ВРЕДНЫХ И (ИЛИ) ОПАСНЫХ  ПРОИЗВОДСТВЕННЫХ ФАКТОРОВ</vt:lpstr>
      <vt:lpstr>КЛАССИФИКАТОР ВРЕДНЫХ И (ИЛИ) ОПАСНЫХ  ПРОИЗВОДСТВЕННЫХ ФАКТОРОВ</vt:lpstr>
      <vt:lpstr>КЛАССИФИКАТОР ВРЕДНЫХ И (ИЛИ) ОПАСНЫХ  ПРОИЗВОДСТВЕННЫХ ФАКТОРОВ</vt:lpstr>
      <vt:lpstr>КЛАССИФИКАТОР ВРЕДНЫХ И (ИЛИ) ОПАСНЫХ  ПРОИЗВОДСТВЕННЫХ ФАКТОРОВ</vt:lpstr>
      <vt:lpstr>Слайд 16</vt:lpstr>
      <vt:lpstr>Исследования (испытания) и измерения вредных и  (или) опасных производственных факторов</vt:lpstr>
      <vt:lpstr>Слайд 18</vt:lpstr>
      <vt:lpstr>Слайд 19</vt:lpstr>
      <vt:lpstr>Слайд 20</vt:lpstr>
      <vt:lpstr>КЛАССЫ УСЛОВИЙ ТРУДА</vt:lpstr>
      <vt:lpstr>ПОДКЛАССЫ УСЛОВИЙ ТРУДА  </vt:lpstr>
      <vt:lpstr>Слайд 23</vt:lpstr>
      <vt:lpstr>СНИЖЕНИЕ КЛАССА (ПОДКЛАССА) УСЛОВИЙ ТРУДА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Евгеньевна Ильина</dc:creator>
  <cp:lastModifiedBy>Трудовой инспектор</cp:lastModifiedBy>
  <cp:revision>118</cp:revision>
  <dcterms:modified xsi:type="dcterms:W3CDTF">2020-06-16T05:16:35Z</dcterms:modified>
</cp:coreProperties>
</file>